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9"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3"/>
    <p:restoredTop sz="94687"/>
  </p:normalViewPr>
  <p:slideViewPr>
    <p:cSldViewPr snapToGrid="0">
      <p:cViewPr varScale="1">
        <p:scale>
          <a:sx n="97" d="100"/>
          <a:sy n="97" d="100"/>
        </p:scale>
        <p:origin x="216"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D920F-E5AD-4931-8645-72B32D98246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A038284-2DBB-40CC-8ABC-F4ED827147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24151EA-EF3C-4C94-8EB4-2970CE24F3B0}"/>
              </a:ext>
            </a:extLst>
          </p:cNvPr>
          <p:cNvSpPr>
            <a:spLocks noGrp="1"/>
          </p:cNvSpPr>
          <p:nvPr>
            <p:ph type="dt" sz="half" idx="10"/>
          </p:nvPr>
        </p:nvSpPr>
        <p:spPr/>
        <p:txBody>
          <a:bodyPr/>
          <a:lstStyle/>
          <a:p>
            <a:fld id="{318F3F1E-FC60-4153-BC28-0EADA625861E}"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9849433B-AC23-4EDA-976C-1B533405E5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508D04-0C48-4F08-882E-E30945EA8717}"/>
              </a:ext>
            </a:extLst>
          </p:cNvPr>
          <p:cNvSpPr>
            <a:spLocks noGrp="1"/>
          </p:cNvSpPr>
          <p:nvPr>
            <p:ph type="sldNum" sz="quarter" idx="12"/>
          </p:nvPr>
        </p:nvSpPr>
        <p:spPr/>
        <p:txBody>
          <a:body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1646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2F6D8-DC5D-4A58-96A3-C9836F5C728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30F715B-6AC9-4530-B3C4-E42287DF27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5B5C13-B876-4487-9ED6-29BFFC12FAB9}"/>
              </a:ext>
            </a:extLst>
          </p:cNvPr>
          <p:cNvSpPr>
            <a:spLocks noGrp="1"/>
          </p:cNvSpPr>
          <p:nvPr>
            <p:ph type="dt" sz="half" idx="10"/>
          </p:nvPr>
        </p:nvSpPr>
        <p:spPr/>
        <p:txBody>
          <a:bodyPr/>
          <a:lstStyle/>
          <a:p>
            <a:fld id="{318F3F1E-FC60-4153-BC28-0EADA625861E}"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47C39CDC-3091-40F5-9A07-D28519275A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7C4E25-EF2B-4316-8E30-C910CBB20FD4}"/>
              </a:ext>
            </a:extLst>
          </p:cNvPr>
          <p:cNvSpPr>
            <a:spLocks noGrp="1"/>
          </p:cNvSpPr>
          <p:nvPr>
            <p:ph type="sldNum" sz="quarter" idx="12"/>
          </p:nvPr>
        </p:nvSpPr>
        <p:spPr/>
        <p:txBody>
          <a:body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1947161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F55789-3FCF-4F1F-B297-8328406B9CC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7073442-B7DD-47C8-9B99-6EC3D4F7EA3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0BFA46-3DB4-43DD-85C1-4D3F3EDD8767}"/>
              </a:ext>
            </a:extLst>
          </p:cNvPr>
          <p:cNvSpPr>
            <a:spLocks noGrp="1"/>
          </p:cNvSpPr>
          <p:nvPr>
            <p:ph type="dt" sz="half" idx="10"/>
          </p:nvPr>
        </p:nvSpPr>
        <p:spPr/>
        <p:txBody>
          <a:bodyPr/>
          <a:lstStyle/>
          <a:p>
            <a:fld id="{318F3F1E-FC60-4153-BC28-0EADA625861E}"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BE06C5FB-0774-448D-ACAE-367AC23D15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92BB3D-C346-45F9-BD68-F19D0AD1ECA4}"/>
              </a:ext>
            </a:extLst>
          </p:cNvPr>
          <p:cNvSpPr>
            <a:spLocks noGrp="1"/>
          </p:cNvSpPr>
          <p:nvPr>
            <p:ph type="sldNum" sz="quarter" idx="12"/>
          </p:nvPr>
        </p:nvSpPr>
        <p:spPr/>
        <p:txBody>
          <a:body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867946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02D4E-B4EA-424F-8B19-9B20174A83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CF9951-7940-4E36-975F-33B9F83788D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78DCC0-5C3A-49A2-9AEF-7389722103D9}"/>
              </a:ext>
            </a:extLst>
          </p:cNvPr>
          <p:cNvSpPr>
            <a:spLocks noGrp="1"/>
          </p:cNvSpPr>
          <p:nvPr>
            <p:ph type="dt" sz="half" idx="10"/>
          </p:nvPr>
        </p:nvSpPr>
        <p:spPr/>
        <p:txBody>
          <a:bodyPr/>
          <a:lstStyle/>
          <a:p>
            <a:fld id="{318F3F1E-FC60-4153-BC28-0EADA625861E}"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2B353082-2912-4EBB-A22C-586709A228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1A4651-EF66-4036-80E8-592F7FBCBA95}"/>
              </a:ext>
            </a:extLst>
          </p:cNvPr>
          <p:cNvSpPr>
            <a:spLocks noGrp="1"/>
          </p:cNvSpPr>
          <p:nvPr>
            <p:ph type="sldNum" sz="quarter" idx="12"/>
          </p:nvPr>
        </p:nvSpPr>
        <p:spPr/>
        <p:txBody>
          <a:body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206936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A7E9E-0F8A-48E8-895D-82D3ADB329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E5E79E-8528-4422-B76A-6A5F3F507E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8226D59-4FC9-4E6D-91DF-68674FABDE1C}"/>
              </a:ext>
            </a:extLst>
          </p:cNvPr>
          <p:cNvSpPr>
            <a:spLocks noGrp="1"/>
          </p:cNvSpPr>
          <p:nvPr>
            <p:ph type="dt" sz="half" idx="10"/>
          </p:nvPr>
        </p:nvSpPr>
        <p:spPr/>
        <p:txBody>
          <a:bodyPr/>
          <a:lstStyle/>
          <a:p>
            <a:fld id="{318F3F1E-FC60-4153-BC28-0EADA625861E}"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9D00D4BE-FD32-4B1F-BE29-A6ABB6BBFC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9F5217-FB9C-49F1-BE02-0AB6348D66F3}"/>
              </a:ext>
            </a:extLst>
          </p:cNvPr>
          <p:cNvSpPr>
            <a:spLocks noGrp="1"/>
          </p:cNvSpPr>
          <p:nvPr>
            <p:ph type="sldNum" sz="quarter" idx="12"/>
          </p:nvPr>
        </p:nvSpPr>
        <p:spPr/>
        <p:txBody>
          <a:body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390217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CA528-2110-4A6B-9004-0295BFA8E7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8B4BCE-72B3-4C4A-94BA-9CBE51C5419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465073-1DB6-495F-97B5-3313024D597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D899BC5-BF64-49E1-AA08-879E78FA155C}"/>
              </a:ext>
            </a:extLst>
          </p:cNvPr>
          <p:cNvSpPr>
            <a:spLocks noGrp="1"/>
          </p:cNvSpPr>
          <p:nvPr>
            <p:ph type="dt" sz="half" idx="10"/>
          </p:nvPr>
        </p:nvSpPr>
        <p:spPr/>
        <p:txBody>
          <a:bodyPr/>
          <a:lstStyle/>
          <a:p>
            <a:fld id="{318F3F1E-FC60-4153-BC28-0EADA625861E}"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72B27838-001A-491D-89C0-61818D2C78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15DEE1-D5FE-4100-AA84-3000B7ADD144}"/>
              </a:ext>
            </a:extLst>
          </p:cNvPr>
          <p:cNvSpPr>
            <a:spLocks noGrp="1"/>
          </p:cNvSpPr>
          <p:nvPr>
            <p:ph type="sldNum" sz="quarter" idx="12"/>
          </p:nvPr>
        </p:nvSpPr>
        <p:spPr/>
        <p:txBody>
          <a:body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1669299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1610F-E40D-49D5-88BC-51C9B860D1B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C77122B-FB02-4BFB-B235-719228CD6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973C5DB-EF23-49F6-8306-24F535E2CDE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97BB3C7-5CD1-4E19-9EDB-4E5B15EC1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196996A-A892-4CE0-9142-FAA12913126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84B0CE2-96A6-4DFA-A693-32BA36A3B5F3}"/>
              </a:ext>
            </a:extLst>
          </p:cNvPr>
          <p:cNvSpPr>
            <a:spLocks noGrp="1"/>
          </p:cNvSpPr>
          <p:nvPr>
            <p:ph type="dt" sz="half" idx="10"/>
          </p:nvPr>
        </p:nvSpPr>
        <p:spPr/>
        <p:txBody>
          <a:bodyPr/>
          <a:lstStyle/>
          <a:p>
            <a:fld id="{318F3F1E-FC60-4153-BC28-0EADA625861E}" type="datetimeFigureOut">
              <a:rPr lang="zh-CN" altLang="en-US" smtClean="0"/>
              <a:t>2020/6/12</a:t>
            </a:fld>
            <a:endParaRPr lang="zh-CN" altLang="en-US"/>
          </a:p>
        </p:txBody>
      </p:sp>
      <p:sp>
        <p:nvSpPr>
          <p:cNvPr id="8" name="页脚占位符 7">
            <a:extLst>
              <a:ext uri="{FF2B5EF4-FFF2-40B4-BE49-F238E27FC236}">
                <a16:creationId xmlns:a16="http://schemas.microsoft.com/office/drawing/2014/main" id="{75FEB170-19E4-48A6-B2A9-571E9218EF5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A74B8B9-4CEB-4070-B975-6A2F3E27622D}"/>
              </a:ext>
            </a:extLst>
          </p:cNvPr>
          <p:cNvSpPr>
            <a:spLocks noGrp="1"/>
          </p:cNvSpPr>
          <p:nvPr>
            <p:ph type="sldNum" sz="quarter" idx="12"/>
          </p:nvPr>
        </p:nvSpPr>
        <p:spPr/>
        <p:txBody>
          <a:body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168086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0EDBF9-2A81-44D2-BA29-22ADB3D95A7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9958A7-F7A8-484A-989C-CF253469876E}"/>
              </a:ext>
            </a:extLst>
          </p:cNvPr>
          <p:cNvSpPr>
            <a:spLocks noGrp="1"/>
          </p:cNvSpPr>
          <p:nvPr>
            <p:ph type="dt" sz="half" idx="10"/>
          </p:nvPr>
        </p:nvSpPr>
        <p:spPr/>
        <p:txBody>
          <a:bodyPr/>
          <a:lstStyle/>
          <a:p>
            <a:fld id="{318F3F1E-FC60-4153-BC28-0EADA625861E}" type="datetimeFigureOut">
              <a:rPr lang="zh-CN" altLang="en-US" smtClean="0"/>
              <a:t>2020/6/12</a:t>
            </a:fld>
            <a:endParaRPr lang="zh-CN" altLang="en-US"/>
          </a:p>
        </p:txBody>
      </p:sp>
      <p:sp>
        <p:nvSpPr>
          <p:cNvPr id="4" name="页脚占位符 3">
            <a:extLst>
              <a:ext uri="{FF2B5EF4-FFF2-40B4-BE49-F238E27FC236}">
                <a16:creationId xmlns:a16="http://schemas.microsoft.com/office/drawing/2014/main" id="{26DF8F2B-5972-4F5F-AF8F-D3AAF467D78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467388E-2A55-40E3-9CA8-3357BA4C700F}"/>
              </a:ext>
            </a:extLst>
          </p:cNvPr>
          <p:cNvSpPr>
            <a:spLocks noGrp="1"/>
          </p:cNvSpPr>
          <p:nvPr>
            <p:ph type="sldNum" sz="quarter" idx="12"/>
          </p:nvPr>
        </p:nvSpPr>
        <p:spPr/>
        <p:txBody>
          <a:body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2910285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86613F-B52D-41B8-81B4-3E735BB50DB7}"/>
              </a:ext>
            </a:extLst>
          </p:cNvPr>
          <p:cNvSpPr>
            <a:spLocks noGrp="1"/>
          </p:cNvSpPr>
          <p:nvPr>
            <p:ph type="dt" sz="half" idx="10"/>
          </p:nvPr>
        </p:nvSpPr>
        <p:spPr/>
        <p:txBody>
          <a:bodyPr/>
          <a:lstStyle/>
          <a:p>
            <a:fld id="{318F3F1E-FC60-4153-BC28-0EADA625861E}" type="datetimeFigureOut">
              <a:rPr lang="zh-CN" altLang="en-US" smtClean="0"/>
              <a:t>2020/6/12</a:t>
            </a:fld>
            <a:endParaRPr lang="zh-CN" altLang="en-US"/>
          </a:p>
        </p:txBody>
      </p:sp>
      <p:sp>
        <p:nvSpPr>
          <p:cNvPr id="3" name="页脚占位符 2">
            <a:extLst>
              <a:ext uri="{FF2B5EF4-FFF2-40B4-BE49-F238E27FC236}">
                <a16:creationId xmlns:a16="http://schemas.microsoft.com/office/drawing/2014/main" id="{19D86AB2-1A2D-4492-BEB6-F12EFEE4D4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4779D3-FE49-41A2-81B5-915C4FC13DF0}"/>
              </a:ext>
            </a:extLst>
          </p:cNvPr>
          <p:cNvSpPr>
            <a:spLocks noGrp="1"/>
          </p:cNvSpPr>
          <p:nvPr>
            <p:ph type="sldNum" sz="quarter" idx="12"/>
          </p:nvPr>
        </p:nvSpPr>
        <p:spPr/>
        <p:txBody>
          <a:body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102101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33141-1A7A-4B25-8203-552972F6BD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D7D3B9A-D136-4F36-A0B5-2AC03B592E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4D8BE8-609E-4FFD-92D7-7B720B84F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20C0A06-FF3B-4A46-A803-9B51329F9EB9}"/>
              </a:ext>
            </a:extLst>
          </p:cNvPr>
          <p:cNvSpPr>
            <a:spLocks noGrp="1"/>
          </p:cNvSpPr>
          <p:nvPr>
            <p:ph type="dt" sz="half" idx="10"/>
          </p:nvPr>
        </p:nvSpPr>
        <p:spPr/>
        <p:txBody>
          <a:bodyPr/>
          <a:lstStyle/>
          <a:p>
            <a:fld id="{318F3F1E-FC60-4153-BC28-0EADA625861E}"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6D5A252F-4C73-40B1-9362-3B38C5B55B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0DDD00-74BD-46D4-A18A-919091A817BF}"/>
              </a:ext>
            </a:extLst>
          </p:cNvPr>
          <p:cNvSpPr>
            <a:spLocks noGrp="1"/>
          </p:cNvSpPr>
          <p:nvPr>
            <p:ph type="sldNum" sz="quarter" idx="12"/>
          </p:nvPr>
        </p:nvSpPr>
        <p:spPr/>
        <p:txBody>
          <a:body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64769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5E383-E958-45CD-8CE5-414203B0779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662339B-3DDD-4E60-B4A0-0D37A792C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4D8795F-21D6-4725-B087-B189BD405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F9588C8-26D2-449A-AE38-6CCF38CDD57B}"/>
              </a:ext>
            </a:extLst>
          </p:cNvPr>
          <p:cNvSpPr>
            <a:spLocks noGrp="1"/>
          </p:cNvSpPr>
          <p:nvPr>
            <p:ph type="dt" sz="half" idx="10"/>
          </p:nvPr>
        </p:nvSpPr>
        <p:spPr/>
        <p:txBody>
          <a:bodyPr/>
          <a:lstStyle/>
          <a:p>
            <a:fld id="{318F3F1E-FC60-4153-BC28-0EADA625861E}"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F09EF0AA-87B3-49C0-BE19-C47E70FDFD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455073-BDD5-46BF-8EE9-1C9999E53F8F}"/>
              </a:ext>
            </a:extLst>
          </p:cNvPr>
          <p:cNvSpPr>
            <a:spLocks noGrp="1"/>
          </p:cNvSpPr>
          <p:nvPr>
            <p:ph type="sldNum" sz="quarter" idx="12"/>
          </p:nvPr>
        </p:nvSpPr>
        <p:spPr/>
        <p:txBody>
          <a:body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27859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9A3923-5930-41D0-846B-BC33CFD94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08AD96-A347-4EA0-A499-A3C761E6B1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6FE466-A849-42B8-A910-C141A17525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8F3F1E-FC60-4153-BC28-0EADA625861E}"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BB852287-D632-4644-BAFB-83BB3A2269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CF4A38-0797-4846-82D6-3B75DE5B4D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757FB-C75B-4BE4-B8FE-41DD1473D9EC}" type="slidenum">
              <a:rPr lang="zh-CN" altLang="en-US" smtClean="0"/>
              <a:t>‹#›</a:t>
            </a:fld>
            <a:endParaRPr lang="zh-CN" altLang="en-US"/>
          </a:p>
        </p:txBody>
      </p:sp>
    </p:spTree>
    <p:extLst>
      <p:ext uri="{BB962C8B-B14F-4D97-AF65-F5344CB8AC3E}">
        <p14:creationId xmlns:p14="http://schemas.microsoft.com/office/powerpoint/2010/main" val="2064327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jpg"/><Relationship Id="rId7" Type="http://schemas.openxmlformats.org/officeDocument/2006/relationships/image" Target="../media/image49.jp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48.jpg"/><Relationship Id="rId11" Type="http://schemas.openxmlformats.org/officeDocument/2006/relationships/image" Target="../media/image53.jpg"/><Relationship Id="rId5" Type="http://schemas.openxmlformats.org/officeDocument/2006/relationships/image" Target="../media/image42.jpg"/><Relationship Id="rId10" Type="http://schemas.openxmlformats.org/officeDocument/2006/relationships/image" Target="../media/image52.jpg"/><Relationship Id="rId4" Type="http://schemas.openxmlformats.org/officeDocument/2006/relationships/image" Target="../media/image41.jp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jpg"/><Relationship Id="rId7" Type="http://schemas.openxmlformats.org/officeDocument/2006/relationships/image" Target="../media/image66.jp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image" Target="../media/image64.png"/><Relationship Id="rId10" Type="http://schemas.openxmlformats.org/officeDocument/2006/relationships/image" Target="../media/image69.jpg"/><Relationship Id="rId4" Type="http://schemas.openxmlformats.org/officeDocument/2006/relationships/image" Target="../media/image63.jpg"/><Relationship Id="rId9" Type="http://schemas.openxmlformats.org/officeDocument/2006/relationships/image" Target="../media/image68.jpg"/></Relationships>
</file>

<file path=ppt/slides/_rels/slide14.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image" Target="../media/image71.png"/><Relationship Id="rId7" Type="http://schemas.openxmlformats.org/officeDocument/2006/relationships/image" Target="../media/image75.jp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jpg"/><Relationship Id="rId5" Type="http://schemas.openxmlformats.org/officeDocument/2006/relationships/image" Target="../media/image73.jpg"/><Relationship Id="rId10" Type="http://schemas.openxmlformats.org/officeDocument/2006/relationships/image" Target="../media/image78.jpg"/><Relationship Id="rId4" Type="http://schemas.openxmlformats.org/officeDocument/2006/relationships/image" Target="../media/image72.jpg"/><Relationship Id="rId9" Type="http://schemas.openxmlformats.org/officeDocument/2006/relationships/image" Target="../media/image77.jpg"/></Relationships>
</file>

<file path=ppt/slides/_rels/slide15.xml.rels><?xml version="1.0" encoding="UTF-8" standalone="yes"?>
<Relationships xmlns="http://schemas.openxmlformats.org/package/2006/relationships"><Relationship Id="rId8" Type="http://schemas.openxmlformats.org/officeDocument/2006/relationships/image" Target="../media/image85.jpg"/><Relationship Id="rId3" Type="http://schemas.openxmlformats.org/officeDocument/2006/relationships/image" Target="../media/image80.jpg"/><Relationship Id="rId7" Type="http://schemas.openxmlformats.org/officeDocument/2006/relationships/image" Target="../media/image84.jpg"/><Relationship Id="rId2" Type="http://schemas.openxmlformats.org/officeDocument/2006/relationships/image" Target="../media/image79.jpg"/><Relationship Id="rId1" Type="http://schemas.openxmlformats.org/officeDocument/2006/relationships/slideLayout" Target="../slideLayouts/slideLayout2.xml"/><Relationship Id="rId6" Type="http://schemas.openxmlformats.org/officeDocument/2006/relationships/image" Target="../media/image83.jpg"/><Relationship Id="rId5" Type="http://schemas.openxmlformats.org/officeDocument/2006/relationships/image" Target="../media/image82.png"/><Relationship Id="rId10" Type="http://schemas.openxmlformats.org/officeDocument/2006/relationships/image" Target="../media/image87.jpg"/><Relationship Id="rId4" Type="http://schemas.openxmlformats.org/officeDocument/2006/relationships/image" Target="../media/image81.png"/><Relationship Id="rId9" Type="http://schemas.openxmlformats.org/officeDocument/2006/relationships/image" Target="../media/image8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8.jpg"/><Relationship Id="rId7" Type="http://schemas.openxmlformats.org/officeDocument/2006/relationships/image" Target="../media/image102.jpg"/><Relationship Id="rId2" Type="http://schemas.openxmlformats.org/officeDocument/2006/relationships/image" Target="../media/image97.JPG"/><Relationship Id="rId1" Type="http://schemas.openxmlformats.org/officeDocument/2006/relationships/slideLayout" Target="../slideLayouts/slideLayout2.xml"/><Relationship Id="rId6" Type="http://schemas.openxmlformats.org/officeDocument/2006/relationships/image" Target="../media/image101.jpg"/><Relationship Id="rId5" Type="http://schemas.openxmlformats.org/officeDocument/2006/relationships/image" Target="../media/image100.JPG"/><Relationship Id="rId4" Type="http://schemas.openxmlformats.org/officeDocument/2006/relationships/image" Target="../media/image99.jpg"/></Relationships>
</file>

<file path=ppt/slides/_rels/slide24.xml.rels><?xml version="1.0" encoding="UTF-8" standalone="yes"?>
<Relationships xmlns="http://schemas.openxmlformats.org/package/2006/relationships"><Relationship Id="rId3" Type="http://schemas.openxmlformats.org/officeDocument/2006/relationships/image" Target="../media/image104.jpg"/><Relationship Id="rId7" Type="http://schemas.openxmlformats.org/officeDocument/2006/relationships/image" Target="../media/image108.png"/><Relationship Id="rId2" Type="http://schemas.openxmlformats.org/officeDocument/2006/relationships/image" Target="../media/image103.JPG"/><Relationship Id="rId1" Type="http://schemas.openxmlformats.org/officeDocument/2006/relationships/slideLayout" Target="../slideLayouts/slideLayout2.xml"/><Relationship Id="rId6" Type="http://schemas.openxmlformats.org/officeDocument/2006/relationships/image" Target="../media/image107.jpg"/><Relationship Id="rId5" Type="http://schemas.openxmlformats.org/officeDocument/2006/relationships/image" Target="../media/image106.jpg"/><Relationship Id="rId4" Type="http://schemas.openxmlformats.org/officeDocument/2006/relationships/image" Target="../media/image10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image" Target="../media/image109.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2.xml"/><Relationship Id="rId4" Type="http://schemas.openxmlformats.org/officeDocument/2006/relationships/image" Target="../media/image113.jpg"/></Relationships>
</file>

<file path=ppt/slides/_rels/slide28.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2.xml"/><Relationship Id="rId4" Type="http://schemas.openxmlformats.org/officeDocument/2006/relationships/image" Target="../media/image116.jpg"/></Relationships>
</file>

<file path=ppt/slides/_rels/slide2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 Id="rId5" Type="http://schemas.openxmlformats.org/officeDocument/2006/relationships/image" Target="../media/image120.JPG"/><Relationship Id="rId4" Type="http://schemas.openxmlformats.org/officeDocument/2006/relationships/image" Target="../media/image119.jpg"/></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jp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5" Type="http://schemas.openxmlformats.org/officeDocument/2006/relationships/image" Target="../media/image1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github.com/nagadomi/lbpcascade_animeface" TargetMode="External"/><Relationship Id="rId1" Type="http://schemas.openxmlformats.org/officeDocument/2006/relationships/slideLayout" Target="../slideLayouts/slideLayout2.xml"/><Relationship Id="rId4" Type="http://schemas.openxmlformats.org/officeDocument/2006/relationships/image" Target="../media/image122.JPG"/></Relationships>
</file>

<file path=ppt/slides/_rels/slide31.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2.xml"/><Relationship Id="rId6" Type="http://schemas.openxmlformats.org/officeDocument/2006/relationships/image" Target="../media/image127.jpg"/><Relationship Id="rId5" Type="http://schemas.openxmlformats.org/officeDocument/2006/relationships/image" Target="../media/image126.jpg"/><Relationship Id="rId4" Type="http://schemas.openxmlformats.org/officeDocument/2006/relationships/image" Target="../media/image1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39.jpg"/><Relationship Id="rId3" Type="http://schemas.openxmlformats.org/officeDocument/2006/relationships/image" Target="../media/image134.jpg"/><Relationship Id="rId7" Type="http://schemas.openxmlformats.org/officeDocument/2006/relationships/image" Target="../media/image138.jpg"/><Relationship Id="rId2" Type="http://schemas.openxmlformats.org/officeDocument/2006/relationships/image" Target="../media/image133.jpg"/><Relationship Id="rId1" Type="http://schemas.openxmlformats.org/officeDocument/2006/relationships/slideLayout" Target="../slideLayouts/slideLayout2.xml"/><Relationship Id="rId6" Type="http://schemas.openxmlformats.org/officeDocument/2006/relationships/image" Target="../media/image137.jpg"/><Relationship Id="rId5" Type="http://schemas.openxmlformats.org/officeDocument/2006/relationships/image" Target="../media/image136.jpg"/><Relationship Id="rId10" Type="http://schemas.openxmlformats.org/officeDocument/2006/relationships/image" Target="../media/image141.jpg"/><Relationship Id="rId4" Type="http://schemas.openxmlformats.org/officeDocument/2006/relationships/image" Target="../media/image135.jpg"/><Relationship Id="rId9" Type="http://schemas.openxmlformats.org/officeDocument/2006/relationships/image" Target="../media/image140.jp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slides/_rels/slide40.xml.rels><?xml version="1.0" encoding="UTF-8" standalone="yes"?>
<Relationships xmlns="http://schemas.openxmlformats.org/package/2006/relationships"><Relationship Id="rId8" Type="http://schemas.openxmlformats.org/officeDocument/2006/relationships/image" Target="../media/image148.jpg"/><Relationship Id="rId3" Type="http://schemas.openxmlformats.org/officeDocument/2006/relationships/image" Target="../media/image143.jpg"/><Relationship Id="rId7" Type="http://schemas.openxmlformats.org/officeDocument/2006/relationships/image" Target="../media/image147.jpg"/><Relationship Id="rId2" Type="http://schemas.openxmlformats.org/officeDocument/2006/relationships/image" Target="../media/image142.jpg"/><Relationship Id="rId1" Type="http://schemas.openxmlformats.org/officeDocument/2006/relationships/slideLayout" Target="../slideLayouts/slideLayout2.xml"/><Relationship Id="rId6" Type="http://schemas.openxmlformats.org/officeDocument/2006/relationships/image" Target="../media/image146.jpg"/><Relationship Id="rId5" Type="http://schemas.openxmlformats.org/officeDocument/2006/relationships/image" Target="../media/image145.jpg"/><Relationship Id="rId10" Type="http://schemas.openxmlformats.org/officeDocument/2006/relationships/image" Target="../media/image150.jpg"/><Relationship Id="rId4" Type="http://schemas.openxmlformats.org/officeDocument/2006/relationships/image" Target="../media/image144.jpg"/><Relationship Id="rId9" Type="http://schemas.openxmlformats.org/officeDocument/2006/relationships/image" Target="../media/image149.jpg"/></Relationships>
</file>

<file path=ppt/slides/_rels/slide4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jpg"/><Relationship Id="rId11" Type="http://schemas.openxmlformats.org/officeDocument/2006/relationships/image" Target="../media/image42.jpg"/><Relationship Id="rId5" Type="http://schemas.openxmlformats.org/officeDocument/2006/relationships/image" Target="../media/image36.jpg"/><Relationship Id="rId10" Type="http://schemas.openxmlformats.org/officeDocument/2006/relationships/image" Target="../media/image41.jpg"/><Relationship Id="rId4" Type="http://schemas.openxmlformats.org/officeDocument/2006/relationships/image" Target="../media/image35.jpg"/><Relationship Id="rId9" Type="http://schemas.openxmlformats.org/officeDocument/2006/relationships/image" Target="../media/image40.jpg"/></Relationships>
</file>

<file path=ppt/slides/_rels/slide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D6871-E951-432C-AD4A-42EB78E6179F}"/>
              </a:ext>
            </a:extLst>
          </p:cNvPr>
          <p:cNvSpPr>
            <a:spLocks noGrp="1"/>
          </p:cNvSpPr>
          <p:nvPr>
            <p:ph type="ctrTitle"/>
          </p:nvPr>
        </p:nvSpPr>
        <p:spPr/>
        <p:txBody>
          <a:bodyPr/>
          <a:lstStyle/>
          <a:p>
            <a:r>
              <a:rPr lang="zh-CN" altLang="en-US" dirty="0"/>
              <a:t>第三组</a:t>
            </a:r>
            <a:r>
              <a:rPr lang="en-US" altLang="zh-CN" dirty="0"/>
              <a:t>project</a:t>
            </a:r>
            <a:endParaRPr lang="zh-CN" altLang="en-US" dirty="0"/>
          </a:p>
        </p:txBody>
      </p:sp>
      <p:sp>
        <p:nvSpPr>
          <p:cNvPr id="3" name="副标题 2">
            <a:extLst>
              <a:ext uri="{FF2B5EF4-FFF2-40B4-BE49-F238E27FC236}">
                <a16:creationId xmlns:a16="http://schemas.microsoft.com/office/drawing/2014/main" id="{27AB1775-87FE-42BC-857B-15857D7B0A85}"/>
              </a:ext>
            </a:extLst>
          </p:cNvPr>
          <p:cNvSpPr>
            <a:spLocks noGrp="1"/>
          </p:cNvSpPr>
          <p:nvPr>
            <p:ph type="subTitle" idx="1"/>
          </p:nvPr>
        </p:nvSpPr>
        <p:spPr/>
        <p:txBody>
          <a:bodyPr>
            <a:normAutofit lnSpcReduction="10000"/>
          </a:bodyPr>
          <a:lstStyle/>
          <a:p>
            <a:r>
              <a:rPr lang="en-US" altLang="zh-CN" dirty="0"/>
              <a:t>seam carving</a:t>
            </a:r>
          </a:p>
          <a:p>
            <a:r>
              <a:rPr kumimoji="1" lang="zh-CN" altLang="en-US" dirty="0">
                <a:latin typeface="+mn-ea"/>
              </a:rPr>
              <a:t>能量函数探究</a:t>
            </a:r>
            <a:r>
              <a:rPr kumimoji="1" lang="en-US" altLang="zh-CN" dirty="0">
                <a:latin typeface="+mn-ea"/>
              </a:rPr>
              <a:t>——</a:t>
            </a:r>
            <a:r>
              <a:rPr kumimoji="1" lang="zh-CN" altLang="en-US" dirty="0">
                <a:latin typeface="+mn-ea"/>
              </a:rPr>
              <a:t>李华</a:t>
            </a:r>
            <a:endParaRPr kumimoji="1" lang="en-US" altLang="zh-CN" dirty="0">
              <a:latin typeface="+mn-ea"/>
            </a:endParaRPr>
          </a:p>
          <a:p>
            <a:r>
              <a:rPr kumimoji="1" lang="zh-CN" altLang="en-US" dirty="0">
                <a:latin typeface="+mn-ea"/>
              </a:rPr>
              <a:t>特殊物体的检测和处理</a:t>
            </a:r>
            <a:r>
              <a:rPr kumimoji="1" lang="en-US" altLang="zh-CN" dirty="0">
                <a:latin typeface="+mn-ea"/>
              </a:rPr>
              <a:t>——</a:t>
            </a:r>
            <a:r>
              <a:rPr kumimoji="1" lang="zh-CN" altLang="en-US" dirty="0">
                <a:latin typeface="+mn-ea"/>
              </a:rPr>
              <a:t>罗翠铃</a:t>
            </a:r>
            <a:endParaRPr kumimoji="1" lang="en-US" altLang="zh-CN" dirty="0">
              <a:latin typeface="+mn-ea"/>
            </a:endParaRPr>
          </a:p>
          <a:p>
            <a:r>
              <a:rPr lang="zh-CN" altLang="en-US" dirty="0">
                <a:latin typeface="+mj-lt"/>
                <a:cs typeface="Times New Roman" panose="02020603050405020304" pitchFamily="18" charset="0"/>
              </a:rPr>
              <a:t>不同实现方法时间效率的比较</a:t>
            </a:r>
            <a:r>
              <a:rPr lang="en-US" altLang="zh-CN" dirty="0">
                <a:latin typeface="+mj-lt"/>
                <a:cs typeface="Times New Roman" panose="02020603050405020304" pitchFamily="18" charset="0"/>
              </a:rPr>
              <a:t>——</a:t>
            </a:r>
            <a:r>
              <a:rPr lang="zh-CN" altLang="en-US" dirty="0">
                <a:latin typeface="+mj-lt"/>
                <a:cs typeface="Times New Roman" panose="02020603050405020304" pitchFamily="18" charset="0"/>
              </a:rPr>
              <a:t>张栩</a:t>
            </a:r>
            <a:endParaRPr lang="en-US" altLang="zh-CN" dirty="0">
              <a:latin typeface="+mj-lt"/>
            </a:endParaRPr>
          </a:p>
          <a:p>
            <a:endParaRPr lang="zh-CN" altLang="en-US" dirty="0"/>
          </a:p>
        </p:txBody>
      </p:sp>
    </p:spTree>
    <p:extLst>
      <p:ext uri="{BB962C8B-B14F-4D97-AF65-F5344CB8AC3E}">
        <p14:creationId xmlns:p14="http://schemas.microsoft.com/office/powerpoint/2010/main" val="173634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3A75C0C-7CB3-EA47-BF95-874851BD1C7A}"/>
              </a:ext>
            </a:extLst>
          </p:cNvPr>
          <p:cNvPicPr>
            <a:picLocks noChangeAspect="1"/>
          </p:cNvPicPr>
          <p:nvPr/>
        </p:nvPicPr>
        <p:blipFill>
          <a:blip r:embed="rId2"/>
          <a:stretch>
            <a:fillRect/>
          </a:stretch>
        </p:blipFill>
        <p:spPr>
          <a:xfrm>
            <a:off x="5806915" y="2110743"/>
            <a:ext cx="2293095" cy="2149777"/>
          </a:xfrm>
          <a:prstGeom prst="rect">
            <a:avLst/>
          </a:prstGeom>
        </p:spPr>
      </p:pic>
      <p:pic>
        <p:nvPicPr>
          <p:cNvPr id="23" name="图片 22">
            <a:extLst>
              <a:ext uri="{FF2B5EF4-FFF2-40B4-BE49-F238E27FC236}">
                <a16:creationId xmlns:a16="http://schemas.microsoft.com/office/drawing/2014/main" id="{E82BBA62-C3F3-8449-937D-0C90619B7BAB}"/>
              </a:ext>
            </a:extLst>
          </p:cNvPr>
          <p:cNvPicPr>
            <a:picLocks noChangeAspect="1"/>
          </p:cNvPicPr>
          <p:nvPr/>
        </p:nvPicPr>
        <p:blipFill>
          <a:blip r:embed="rId3"/>
          <a:stretch>
            <a:fillRect/>
          </a:stretch>
        </p:blipFill>
        <p:spPr>
          <a:xfrm>
            <a:off x="1518161" y="2110743"/>
            <a:ext cx="2255554" cy="2114582"/>
          </a:xfrm>
          <a:prstGeom prst="rect">
            <a:avLst/>
          </a:prstGeom>
        </p:spPr>
      </p:pic>
      <p:sp>
        <p:nvSpPr>
          <p:cNvPr id="2" name="标题 1">
            <a:extLst>
              <a:ext uri="{FF2B5EF4-FFF2-40B4-BE49-F238E27FC236}">
                <a16:creationId xmlns:a16="http://schemas.microsoft.com/office/drawing/2014/main" id="{49E15615-904F-E547-B380-4FE2B0242F39}"/>
              </a:ext>
            </a:extLst>
          </p:cNvPr>
          <p:cNvSpPr>
            <a:spLocks noGrp="1"/>
          </p:cNvSpPr>
          <p:nvPr>
            <p:ph type="title"/>
          </p:nvPr>
        </p:nvSpPr>
        <p:spPr/>
        <p:txBody>
          <a:bodyPr/>
          <a:lstStyle/>
          <a:p>
            <a:r>
              <a:rPr kumimoji="1" lang="en-US" altLang="zh-CN" dirty="0">
                <a:latin typeface="+mj-ea"/>
              </a:rPr>
              <a:t>extended</a:t>
            </a:r>
            <a:r>
              <a:rPr kumimoji="1" lang="zh-CN" altLang="en-US" dirty="0">
                <a:latin typeface="+mj-ea"/>
              </a:rPr>
              <a:t> </a:t>
            </a:r>
            <a:r>
              <a:rPr kumimoji="1" lang="en-US" altLang="zh-CN" dirty="0">
                <a:latin typeface="+mj-ea"/>
              </a:rPr>
              <a:t>FT</a:t>
            </a:r>
            <a:r>
              <a:rPr kumimoji="1" lang="zh-CN" altLang="en-US" dirty="0">
                <a:latin typeface="+mj-ea"/>
              </a:rPr>
              <a:t> </a:t>
            </a:r>
            <a:r>
              <a:rPr kumimoji="1" lang="en-US" altLang="zh-CN" dirty="0">
                <a:latin typeface="+mj-ea"/>
              </a:rPr>
              <a:t>Saliency</a:t>
            </a:r>
            <a:endParaRPr kumimoji="1" lang="zh-CN" altLang="en-US" dirty="0">
              <a:latin typeface="+mj-ea"/>
            </a:endParaRPr>
          </a:p>
        </p:txBody>
      </p:sp>
      <p:sp>
        <p:nvSpPr>
          <p:cNvPr id="4" name="内容占位符 3">
            <a:extLst>
              <a:ext uri="{FF2B5EF4-FFF2-40B4-BE49-F238E27FC236}">
                <a16:creationId xmlns:a16="http://schemas.microsoft.com/office/drawing/2014/main" id="{FDB68238-4C82-6E42-B631-7F6067D42E3E}"/>
              </a:ext>
            </a:extLst>
          </p:cNvPr>
          <p:cNvSpPr>
            <a:spLocks noGrp="1"/>
          </p:cNvSpPr>
          <p:nvPr>
            <p:ph idx="1"/>
          </p:nvPr>
        </p:nvSpPr>
        <p:spPr>
          <a:xfrm>
            <a:off x="838200" y="1666518"/>
            <a:ext cx="10515600" cy="4351338"/>
          </a:xfrm>
        </p:spPr>
        <p:txBody>
          <a:bodyPr/>
          <a:lstStyle/>
          <a:p>
            <a:r>
              <a:rPr lang="en-US" altLang="zh-CN" dirty="0"/>
              <a:t>dilated</a:t>
            </a:r>
            <a:r>
              <a:rPr lang="zh-CN" altLang="en-US" dirty="0"/>
              <a:t> </a:t>
            </a:r>
            <a:r>
              <a:rPr lang="en-US" altLang="zh-CN" dirty="0"/>
              <a:t>FT</a:t>
            </a:r>
            <a:r>
              <a:rPr lang="zh-CN" altLang="en-US" dirty="0"/>
              <a:t> </a:t>
            </a:r>
            <a:r>
              <a:rPr lang="en-US" altLang="zh-CN" dirty="0"/>
              <a:t>Saliency</a:t>
            </a:r>
          </a:p>
          <a:p>
            <a:endParaRPr lang="en-US" altLang="zh-CN" dirty="0"/>
          </a:p>
          <a:p>
            <a:endParaRPr lang="en-US" altLang="zh-CN" dirty="0"/>
          </a:p>
          <a:p>
            <a:endParaRPr lang="en-US" altLang="zh-CN" dirty="0"/>
          </a:p>
          <a:p>
            <a:endParaRPr lang="en-US" altLang="zh-CN" dirty="0"/>
          </a:p>
          <a:p>
            <a:r>
              <a:rPr lang="en-US" altLang="zh-CN" dirty="0"/>
              <a:t>a*Scharr + b*FT</a:t>
            </a:r>
            <a:r>
              <a:rPr lang="zh-CN" altLang="en-US" dirty="0"/>
              <a:t> </a:t>
            </a:r>
            <a:r>
              <a:rPr lang="en-US" altLang="zh-CN" dirty="0"/>
              <a:t>Saliency</a:t>
            </a:r>
            <a:endParaRPr lang="zh-CN" altLang="en-US" dirty="0"/>
          </a:p>
        </p:txBody>
      </p:sp>
      <p:pic>
        <p:nvPicPr>
          <p:cNvPr id="9" name="图片 8">
            <a:extLst>
              <a:ext uri="{FF2B5EF4-FFF2-40B4-BE49-F238E27FC236}">
                <a16:creationId xmlns:a16="http://schemas.microsoft.com/office/drawing/2014/main" id="{947904C2-80D5-DA4B-B2D6-2E05350BBE78}"/>
              </a:ext>
            </a:extLst>
          </p:cNvPr>
          <p:cNvPicPr>
            <a:picLocks noChangeAspect="1"/>
          </p:cNvPicPr>
          <p:nvPr/>
        </p:nvPicPr>
        <p:blipFill>
          <a:blip r:embed="rId4"/>
          <a:stretch>
            <a:fillRect/>
          </a:stretch>
        </p:blipFill>
        <p:spPr>
          <a:xfrm>
            <a:off x="1547304" y="4759048"/>
            <a:ext cx="2451034" cy="1645101"/>
          </a:xfrm>
          <a:prstGeom prst="rect">
            <a:avLst/>
          </a:prstGeom>
        </p:spPr>
      </p:pic>
      <p:pic>
        <p:nvPicPr>
          <p:cNvPr id="10" name="图片 9">
            <a:extLst>
              <a:ext uri="{FF2B5EF4-FFF2-40B4-BE49-F238E27FC236}">
                <a16:creationId xmlns:a16="http://schemas.microsoft.com/office/drawing/2014/main" id="{2C6E486B-4166-B944-A983-8509D792C808}"/>
              </a:ext>
            </a:extLst>
          </p:cNvPr>
          <p:cNvPicPr>
            <a:picLocks noChangeAspect="1"/>
          </p:cNvPicPr>
          <p:nvPr/>
        </p:nvPicPr>
        <p:blipFill>
          <a:blip r:embed="rId5"/>
          <a:stretch>
            <a:fillRect/>
          </a:stretch>
        </p:blipFill>
        <p:spPr>
          <a:xfrm>
            <a:off x="4081985" y="4759047"/>
            <a:ext cx="1470621" cy="1645101"/>
          </a:xfrm>
          <a:prstGeom prst="rect">
            <a:avLst/>
          </a:prstGeom>
        </p:spPr>
      </p:pic>
      <p:pic>
        <p:nvPicPr>
          <p:cNvPr id="11" name="图片 10">
            <a:extLst>
              <a:ext uri="{FF2B5EF4-FFF2-40B4-BE49-F238E27FC236}">
                <a16:creationId xmlns:a16="http://schemas.microsoft.com/office/drawing/2014/main" id="{AA69FF8B-C467-3A49-A481-B78FC93840E2}"/>
              </a:ext>
            </a:extLst>
          </p:cNvPr>
          <p:cNvPicPr>
            <a:picLocks noChangeAspect="1"/>
          </p:cNvPicPr>
          <p:nvPr/>
        </p:nvPicPr>
        <p:blipFill>
          <a:blip r:embed="rId6"/>
          <a:stretch>
            <a:fillRect/>
          </a:stretch>
        </p:blipFill>
        <p:spPr>
          <a:xfrm>
            <a:off x="6718651" y="4759525"/>
            <a:ext cx="2450323" cy="1644623"/>
          </a:xfrm>
          <a:prstGeom prst="rect">
            <a:avLst/>
          </a:prstGeom>
        </p:spPr>
      </p:pic>
      <p:pic>
        <p:nvPicPr>
          <p:cNvPr id="13" name="图片 12">
            <a:extLst>
              <a:ext uri="{FF2B5EF4-FFF2-40B4-BE49-F238E27FC236}">
                <a16:creationId xmlns:a16="http://schemas.microsoft.com/office/drawing/2014/main" id="{B52FF199-F7E9-EA41-B41E-EAA044DD5D97}"/>
              </a:ext>
            </a:extLst>
          </p:cNvPr>
          <p:cNvPicPr>
            <a:picLocks noChangeAspect="1"/>
          </p:cNvPicPr>
          <p:nvPr/>
        </p:nvPicPr>
        <p:blipFill>
          <a:blip r:embed="rId7"/>
          <a:stretch>
            <a:fillRect/>
          </a:stretch>
        </p:blipFill>
        <p:spPr>
          <a:xfrm>
            <a:off x="9268673" y="4759525"/>
            <a:ext cx="1470194" cy="1644623"/>
          </a:xfrm>
          <a:prstGeom prst="rect">
            <a:avLst/>
          </a:prstGeom>
        </p:spPr>
      </p:pic>
      <p:pic>
        <p:nvPicPr>
          <p:cNvPr id="15" name="图片 14">
            <a:extLst>
              <a:ext uri="{FF2B5EF4-FFF2-40B4-BE49-F238E27FC236}">
                <a16:creationId xmlns:a16="http://schemas.microsoft.com/office/drawing/2014/main" id="{C036D2B2-F96F-A44A-8A87-CB95ACBAF7A0}"/>
              </a:ext>
            </a:extLst>
          </p:cNvPr>
          <p:cNvPicPr>
            <a:picLocks noChangeAspect="1"/>
          </p:cNvPicPr>
          <p:nvPr/>
        </p:nvPicPr>
        <p:blipFill rotWithShape="1">
          <a:blip r:embed="rId8"/>
          <a:srcRect b="7706"/>
          <a:stretch/>
        </p:blipFill>
        <p:spPr>
          <a:xfrm>
            <a:off x="5666803" y="4583799"/>
            <a:ext cx="838200" cy="1918548"/>
          </a:xfrm>
          <a:prstGeom prst="rect">
            <a:avLst/>
          </a:prstGeom>
        </p:spPr>
      </p:pic>
      <p:pic>
        <p:nvPicPr>
          <p:cNvPr id="17" name="图片 16">
            <a:extLst>
              <a:ext uri="{FF2B5EF4-FFF2-40B4-BE49-F238E27FC236}">
                <a16:creationId xmlns:a16="http://schemas.microsoft.com/office/drawing/2014/main" id="{8D875659-9E64-0648-8491-C099CF1B9ADB}"/>
              </a:ext>
            </a:extLst>
          </p:cNvPr>
          <p:cNvPicPr>
            <a:picLocks noChangeAspect="1"/>
          </p:cNvPicPr>
          <p:nvPr/>
        </p:nvPicPr>
        <p:blipFill>
          <a:blip r:embed="rId9"/>
          <a:stretch>
            <a:fillRect/>
          </a:stretch>
        </p:blipFill>
        <p:spPr>
          <a:xfrm>
            <a:off x="10934700" y="4660847"/>
            <a:ext cx="838200" cy="1841500"/>
          </a:xfrm>
          <a:prstGeom prst="rect">
            <a:avLst/>
          </a:prstGeom>
        </p:spPr>
      </p:pic>
      <p:sp>
        <p:nvSpPr>
          <p:cNvPr id="18" name="文本框 17">
            <a:extLst>
              <a:ext uri="{FF2B5EF4-FFF2-40B4-BE49-F238E27FC236}">
                <a16:creationId xmlns:a16="http://schemas.microsoft.com/office/drawing/2014/main" id="{5B2E9545-CAB8-8D4E-84C2-AB0AFF28C7CB}"/>
              </a:ext>
            </a:extLst>
          </p:cNvPr>
          <p:cNvSpPr txBox="1"/>
          <p:nvPr/>
        </p:nvSpPr>
        <p:spPr>
          <a:xfrm>
            <a:off x="1715603" y="3905172"/>
            <a:ext cx="1979705" cy="307777"/>
          </a:xfrm>
          <a:prstGeom prst="rect">
            <a:avLst/>
          </a:prstGeom>
          <a:noFill/>
        </p:spPr>
        <p:txBody>
          <a:bodyPr wrap="square" rtlCol="0">
            <a:spAutoFit/>
          </a:bodyPr>
          <a:lstStyle/>
          <a:p>
            <a:pPr algn="ctr"/>
            <a:r>
              <a:rPr kumimoji="1" lang="en-US" altLang="zh-CN" sz="1400" b="1" dirty="0">
                <a:solidFill>
                  <a:schemeClr val="bg1"/>
                </a:solidFill>
              </a:rPr>
              <a:t>FT + forward</a:t>
            </a:r>
            <a:endParaRPr kumimoji="1" lang="zh-CN" altLang="en-US" sz="1400" b="1" dirty="0">
              <a:solidFill>
                <a:schemeClr val="bg1"/>
              </a:solidFill>
            </a:endParaRPr>
          </a:p>
        </p:txBody>
      </p:sp>
      <p:sp>
        <p:nvSpPr>
          <p:cNvPr id="19" name="文本框 18">
            <a:extLst>
              <a:ext uri="{FF2B5EF4-FFF2-40B4-BE49-F238E27FC236}">
                <a16:creationId xmlns:a16="http://schemas.microsoft.com/office/drawing/2014/main" id="{B0C4B309-57A0-B547-8434-7959FBF87405}"/>
              </a:ext>
            </a:extLst>
          </p:cNvPr>
          <p:cNvSpPr txBox="1"/>
          <p:nvPr/>
        </p:nvSpPr>
        <p:spPr>
          <a:xfrm>
            <a:off x="5972081" y="3960494"/>
            <a:ext cx="1979705" cy="307777"/>
          </a:xfrm>
          <a:prstGeom prst="rect">
            <a:avLst/>
          </a:prstGeom>
          <a:noFill/>
        </p:spPr>
        <p:txBody>
          <a:bodyPr wrap="square" rtlCol="0">
            <a:spAutoFit/>
          </a:bodyPr>
          <a:lstStyle/>
          <a:p>
            <a:pPr algn="ctr"/>
            <a:r>
              <a:rPr kumimoji="1" lang="en-US" altLang="zh-CN" sz="1400" b="1" dirty="0">
                <a:solidFill>
                  <a:schemeClr val="bg1"/>
                </a:solidFill>
              </a:rPr>
              <a:t>dilated FT + forward</a:t>
            </a:r>
            <a:endParaRPr kumimoji="1" lang="zh-CN" altLang="en-US" sz="1400" b="1" dirty="0">
              <a:solidFill>
                <a:schemeClr val="bg1"/>
              </a:solidFill>
            </a:endParaRPr>
          </a:p>
        </p:txBody>
      </p:sp>
      <p:sp>
        <p:nvSpPr>
          <p:cNvPr id="20" name="文本框 19">
            <a:extLst>
              <a:ext uri="{FF2B5EF4-FFF2-40B4-BE49-F238E27FC236}">
                <a16:creationId xmlns:a16="http://schemas.microsoft.com/office/drawing/2014/main" id="{BA1FA55D-14C6-9B46-A3AA-0ACCF514F50A}"/>
              </a:ext>
            </a:extLst>
          </p:cNvPr>
          <p:cNvSpPr txBox="1"/>
          <p:nvPr/>
        </p:nvSpPr>
        <p:spPr>
          <a:xfrm>
            <a:off x="1545762" y="6073900"/>
            <a:ext cx="2501900" cy="307777"/>
          </a:xfrm>
          <a:prstGeom prst="rect">
            <a:avLst/>
          </a:prstGeom>
          <a:noFill/>
        </p:spPr>
        <p:txBody>
          <a:bodyPr wrap="square" rtlCol="0">
            <a:spAutoFit/>
          </a:bodyPr>
          <a:lstStyle/>
          <a:p>
            <a:pPr algn="ctr"/>
            <a:r>
              <a:rPr kumimoji="1" lang="en-US" altLang="zh-CN" sz="1400" b="1" dirty="0">
                <a:solidFill>
                  <a:schemeClr val="bg1"/>
                </a:solidFill>
              </a:rPr>
              <a:t>FT</a:t>
            </a:r>
            <a:endParaRPr kumimoji="1" lang="zh-CN" altLang="en-US" sz="1400" b="1" dirty="0">
              <a:solidFill>
                <a:schemeClr val="bg1"/>
              </a:solidFill>
            </a:endParaRPr>
          </a:p>
        </p:txBody>
      </p:sp>
      <p:sp>
        <p:nvSpPr>
          <p:cNvPr id="21" name="文本框 20">
            <a:extLst>
              <a:ext uri="{FF2B5EF4-FFF2-40B4-BE49-F238E27FC236}">
                <a16:creationId xmlns:a16="http://schemas.microsoft.com/office/drawing/2014/main" id="{E27F45B6-8650-8440-B30F-0F460D2D8419}"/>
              </a:ext>
            </a:extLst>
          </p:cNvPr>
          <p:cNvSpPr txBox="1"/>
          <p:nvPr/>
        </p:nvSpPr>
        <p:spPr>
          <a:xfrm>
            <a:off x="6700836" y="6086369"/>
            <a:ext cx="2501900" cy="307777"/>
          </a:xfrm>
          <a:prstGeom prst="rect">
            <a:avLst/>
          </a:prstGeom>
          <a:noFill/>
        </p:spPr>
        <p:txBody>
          <a:bodyPr wrap="square" rtlCol="0">
            <a:spAutoFit/>
          </a:bodyPr>
          <a:lstStyle/>
          <a:p>
            <a:pPr algn="ctr"/>
            <a:r>
              <a:rPr kumimoji="1" lang="en-US" altLang="zh-CN" sz="1400" b="1" dirty="0">
                <a:solidFill>
                  <a:schemeClr val="bg1"/>
                </a:solidFill>
              </a:rPr>
              <a:t>Scharr + FT</a:t>
            </a:r>
            <a:endParaRPr kumimoji="1" lang="zh-CN" altLang="en-US" sz="1400" b="1" dirty="0">
              <a:solidFill>
                <a:schemeClr val="bg1"/>
              </a:solidFill>
            </a:endParaRPr>
          </a:p>
        </p:txBody>
      </p:sp>
      <p:pic>
        <p:nvPicPr>
          <p:cNvPr id="27" name="图片 26">
            <a:extLst>
              <a:ext uri="{FF2B5EF4-FFF2-40B4-BE49-F238E27FC236}">
                <a16:creationId xmlns:a16="http://schemas.microsoft.com/office/drawing/2014/main" id="{BB7AD6F8-B725-A547-9DB3-65E233504758}"/>
              </a:ext>
            </a:extLst>
          </p:cNvPr>
          <p:cNvPicPr>
            <a:picLocks noChangeAspect="1"/>
          </p:cNvPicPr>
          <p:nvPr/>
        </p:nvPicPr>
        <p:blipFill>
          <a:blip r:embed="rId10"/>
          <a:stretch>
            <a:fillRect/>
          </a:stretch>
        </p:blipFill>
        <p:spPr>
          <a:xfrm>
            <a:off x="3944918" y="2110743"/>
            <a:ext cx="1362777" cy="2137689"/>
          </a:xfrm>
          <a:prstGeom prst="rect">
            <a:avLst/>
          </a:prstGeom>
        </p:spPr>
      </p:pic>
      <p:pic>
        <p:nvPicPr>
          <p:cNvPr id="31" name="图片 30">
            <a:extLst>
              <a:ext uri="{FF2B5EF4-FFF2-40B4-BE49-F238E27FC236}">
                <a16:creationId xmlns:a16="http://schemas.microsoft.com/office/drawing/2014/main" id="{ABC91D70-7B88-0F47-8972-D8F5B7AB5714}"/>
              </a:ext>
            </a:extLst>
          </p:cNvPr>
          <p:cNvPicPr>
            <a:picLocks noChangeAspect="1"/>
          </p:cNvPicPr>
          <p:nvPr/>
        </p:nvPicPr>
        <p:blipFill>
          <a:blip r:embed="rId11"/>
          <a:stretch>
            <a:fillRect/>
          </a:stretch>
        </p:blipFill>
        <p:spPr>
          <a:xfrm>
            <a:off x="8273565" y="2079434"/>
            <a:ext cx="1390443" cy="2181086"/>
          </a:xfrm>
          <a:prstGeom prst="rect">
            <a:avLst/>
          </a:prstGeom>
        </p:spPr>
      </p:pic>
    </p:spTree>
    <p:extLst>
      <p:ext uri="{BB962C8B-B14F-4D97-AF65-F5344CB8AC3E}">
        <p14:creationId xmlns:p14="http://schemas.microsoft.com/office/powerpoint/2010/main" val="225836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15615-904F-E547-B380-4FE2B0242F39}"/>
              </a:ext>
            </a:extLst>
          </p:cNvPr>
          <p:cNvSpPr>
            <a:spLocks noGrp="1"/>
          </p:cNvSpPr>
          <p:nvPr>
            <p:ph type="title"/>
          </p:nvPr>
        </p:nvSpPr>
        <p:spPr/>
        <p:txBody>
          <a:bodyPr/>
          <a:lstStyle/>
          <a:p>
            <a:r>
              <a:rPr kumimoji="1" lang="en-US" altLang="zh-CN" dirty="0">
                <a:latin typeface="+mj-ea"/>
              </a:rPr>
              <a:t>extended</a:t>
            </a:r>
            <a:r>
              <a:rPr kumimoji="1" lang="zh-CN" altLang="en-US" dirty="0">
                <a:latin typeface="+mj-ea"/>
              </a:rPr>
              <a:t> </a:t>
            </a:r>
            <a:r>
              <a:rPr kumimoji="1" lang="en-US" altLang="zh-CN" dirty="0">
                <a:latin typeface="+mj-ea"/>
              </a:rPr>
              <a:t>FT</a:t>
            </a:r>
            <a:r>
              <a:rPr kumimoji="1" lang="zh-CN" altLang="en-US" dirty="0">
                <a:latin typeface="+mj-ea"/>
              </a:rPr>
              <a:t> </a:t>
            </a:r>
            <a:r>
              <a:rPr kumimoji="1" lang="en-US" altLang="zh-CN" dirty="0">
                <a:latin typeface="+mj-ea"/>
              </a:rPr>
              <a:t>Saliency</a:t>
            </a:r>
            <a:endParaRPr kumimoji="1" lang="zh-CN" altLang="en-US" dirty="0">
              <a:latin typeface="+mj-ea"/>
            </a:endParaRPr>
          </a:p>
        </p:txBody>
      </p:sp>
      <p:sp>
        <p:nvSpPr>
          <p:cNvPr id="4" name="内容占位符 3">
            <a:extLst>
              <a:ext uri="{FF2B5EF4-FFF2-40B4-BE49-F238E27FC236}">
                <a16:creationId xmlns:a16="http://schemas.microsoft.com/office/drawing/2014/main" id="{FDB68238-4C82-6E42-B631-7F6067D42E3E}"/>
              </a:ext>
            </a:extLst>
          </p:cNvPr>
          <p:cNvSpPr>
            <a:spLocks noGrp="1"/>
          </p:cNvSpPr>
          <p:nvPr>
            <p:ph idx="1"/>
          </p:nvPr>
        </p:nvSpPr>
        <p:spPr/>
        <p:txBody>
          <a:bodyPr/>
          <a:lstStyle/>
          <a:p>
            <a:r>
              <a:rPr lang="en-US" altLang="zh-CN" dirty="0"/>
              <a:t>a*Scharr + b*FT</a:t>
            </a:r>
            <a:r>
              <a:rPr lang="zh-CN" altLang="en-US" dirty="0"/>
              <a:t> </a:t>
            </a:r>
            <a:r>
              <a:rPr lang="en-US" altLang="zh-CN" dirty="0"/>
              <a:t>Saliency</a:t>
            </a:r>
            <a:endParaRPr lang="zh-CN" altLang="en-US" dirty="0"/>
          </a:p>
        </p:txBody>
      </p:sp>
      <p:pic>
        <p:nvPicPr>
          <p:cNvPr id="12" name="图片 11">
            <a:extLst>
              <a:ext uri="{FF2B5EF4-FFF2-40B4-BE49-F238E27FC236}">
                <a16:creationId xmlns:a16="http://schemas.microsoft.com/office/drawing/2014/main" id="{B54E7BC2-4EC2-1848-BDC9-93969970D0EE}"/>
              </a:ext>
            </a:extLst>
          </p:cNvPr>
          <p:cNvPicPr>
            <a:picLocks noChangeAspect="1"/>
          </p:cNvPicPr>
          <p:nvPr/>
        </p:nvPicPr>
        <p:blipFill>
          <a:blip r:embed="rId2"/>
          <a:stretch>
            <a:fillRect/>
          </a:stretch>
        </p:blipFill>
        <p:spPr>
          <a:xfrm>
            <a:off x="1923971" y="2789810"/>
            <a:ext cx="3251200" cy="3048000"/>
          </a:xfrm>
          <a:prstGeom prst="rect">
            <a:avLst/>
          </a:prstGeom>
        </p:spPr>
      </p:pic>
      <p:pic>
        <p:nvPicPr>
          <p:cNvPr id="19" name="图片 18">
            <a:extLst>
              <a:ext uri="{FF2B5EF4-FFF2-40B4-BE49-F238E27FC236}">
                <a16:creationId xmlns:a16="http://schemas.microsoft.com/office/drawing/2014/main" id="{7C41773B-71CE-7441-B49A-B3C5742AFA25}"/>
              </a:ext>
            </a:extLst>
          </p:cNvPr>
          <p:cNvPicPr>
            <a:picLocks noChangeAspect="1"/>
          </p:cNvPicPr>
          <p:nvPr/>
        </p:nvPicPr>
        <p:blipFill>
          <a:blip r:embed="rId3"/>
          <a:stretch>
            <a:fillRect/>
          </a:stretch>
        </p:blipFill>
        <p:spPr>
          <a:xfrm>
            <a:off x="6385370" y="30213"/>
            <a:ext cx="2324784" cy="2179485"/>
          </a:xfrm>
          <a:prstGeom prst="rect">
            <a:avLst/>
          </a:prstGeom>
        </p:spPr>
      </p:pic>
      <p:pic>
        <p:nvPicPr>
          <p:cNvPr id="23" name="图片 22">
            <a:extLst>
              <a:ext uri="{FF2B5EF4-FFF2-40B4-BE49-F238E27FC236}">
                <a16:creationId xmlns:a16="http://schemas.microsoft.com/office/drawing/2014/main" id="{41393EDE-C8BC-EF40-AF74-3F568B35FBC5}"/>
              </a:ext>
            </a:extLst>
          </p:cNvPr>
          <p:cNvPicPr>
            <a:picLocks noChangeAspect="1"/>
          </p:cNvPicPr>
          <p:nvPr/>
        </p:nvPicPr>
        <p:blipFill>
          <a:blip r:embed="rId4"/>
          <a:stretch>
            <a:fillRect/>
          </a:stretch>
        </p:blipFill>
        <p:spPr>
          <a:xfrm>
            <a:off x="9007158" y="30213"/>
            <a:ext cx="1389422" cy="2179486"/>
          </a:xfrm>
          <a:prstGeom prst="rect">
            <a:avLst/>
          </a:prstGeom>
        </p:spPr>
      </p:pic>
      <p:pic>
        <p:nvPicPr>
          <p:cNvPr id="25" name="图片 24">
            <a:extLst>
              <a:ext uri="{FF2B5EF4-FFF2-40B4-BE49-F238E27FC236}">
                <a16:creationId xmlns:a16="http://schemas.microsoft.com/office/drawing/2014/main" id="{397F6D6D-6EF1-8444-97C0-8A85A9B6A940}"/>
              </a:ext>
            </a:extLst>
          </p:cNvPr>
          <p:cNvPicPr>
            <a:picLocks noChangeAspect="1"/>
          </p:cNvPicPr>
          <p:nvPr/>
        </p:nvPicPr>
        <p:blipFill>
          <a:blip r:embed="rId5"/>
          <a:stretch>
            <a:fillRect/>
          </a:stretch>
        </p:blipFill>
        <p:spPr>
          <a:xfrm>
            <a:off x="6385370" y="2344635"/>
            <a:ext cx="2324784" cy="2179485"/>
          </a:xfrm>
          <a:prstGeom prst="rect">
            <a:avLst/>
          </a:prstGeom>
        </p:spPr>
      </p:pic>
      <p:pic>
        <p:nvPicPr>
          <p:cNvPr id="29" name="图片 28">
            <a:extLst>
              <a:ext uri="{FF2B5EF4-FFF2-40B4-BE49-F238E27FC236}">
                <a16:creationId xmlns:a16="http://schemas.microsoft.com/office/drawing/2014/main" id="{56D627B1-2D3C-6D48-B284-9949308D75FC}"/>
              </a:ext>
            </a:extLst>
          </p:cNvPr>
          <p:cNvPicPr>
            <a:picLocks noChangeAspect="1"/>
          </p:cNvPicPr>
          <p:nvPr/>
        </p:nvPicPr>
        <p:blipFill>
          <a:blip r:embed="rId6"/>
          <a:stretch>
            <a:fillRect/>
          </a:stretch>
        </p:blipFill>
        <p:spPr>
          <a:xfrm>
            <a:off x="6385370" y="4659056"/>
            <a:ext cx="2324784" cy="2179485"/>
          </a:xfrm>
          <a:prstGeom prst="rect">
            <a:avLst/>
          </a:prstGeom>
        </p:spPr>
      </p:pic>
      <p:pic>
        <p:nvPicPr>
          <p:cNvPr id="31" name="图片 30">
            <a:extLst>
              <a:ext uri="{FF2B5EF4-FFF2-40B4-BE49-F238E27FC236}">
                <a16:creationId xmlns:a16="http://schemas.microsoft.com/office/drawing/2014/main" id="{97B17C10-F5A0-5649-91CE-D9AC50F3C384}"/>
              </a:ext>
            </a:extLst>
          </p:cNvPr>
          <p:cNvPicPr>
            <a:picLocks noChangeAspect="1"/>
          </p:cNvPicPr>
          <p:nvPr/>
        </p:nvPicPr>
        <p:blipFill>
          <a:blip r:embed="rId7"/>
          <a:stretch>
            <a:fillRect/>
          </a:stretch>
        </p:blipFill>
        <p:spPr>
          <a:xfrm>
            <a:off x="9007158" y="4659056"/>
            <a:ext cx="1389422" cy="2179486"/>
          </a:xfrm>
          <a:prstGeom prst="rect">
            <a:avLst/>
          </a:prstGeom>
        </p:spPr>
      </p:pic>
      <p:sp>
        <p:nvSpPr>
          <p:cNvPr id="32" name="文本框 31">
            <a:extLst>
              <a:ext uri="{FF2B5EF4-FFF2-40B4-BE49-F238E27FC236}">
                <a16:creationId xmlns:a16="http://schemas.microsoft.com/office/drawing/2014/main" id="{168300EE-7FA9-C64B-BC7B-246257C34787}"/>
              </a:ext>
            </a:extLst>
          </p:cNvPr>
          <p:cNvSpPr txBox="1"/>
          <p:nvPr/>
        </p:nvSpPr>
        <p:spPr>
          <a:xfrm>
            <a:off x="6356756" y="2390721"/>
            <a:ext cx="2501900" cy="307777"/>
          </a:xfrm>
          <a:prstGeom prst="rect">
            <a:avLst/>
          </a:prstGeom>
          <a:noFill/>
        </p:spPr>
        <p:txBody>
          <a:bodyPr wrap="square" rtlCol="0">
            <a:spAutoFit/>
          </a:bodyPr>
          <a:lstStyle/>
          <a:p>
            <a:pPr algn="ctr"/>
            <a:r>
              <a:rPr kumimoji="1" lang="en-US" altLang="zh-CN" sz="1400" b="1" dirty="0">
                <a:solidFill>
                  <a:schemeClr val="bg1"/>
                </a:solidFill>
              </a:rPr>
              <a:t>FT</a:t>
            </a:r>
            <a:endParaRPr kumimoji="1" lang="zh-CN" altLang="en-US" sz="1400" b="1" dirty="0">
              <a:solidFill>
                <a:schemeClr val="bg1"/>
              </a:solidFill>
            </a:endParaRPr>
          </a:p>
        </p:txBody>
      </p:sp>
      <p:sp>
        <p:nvSpPr>
          <p:cNvPr id="33" name="文本框 32">
            <a:extLst>
              <a:ext uri="{FF2B5EF4-FFF2-40B4-BE49-F238E27FC236}">
                <a16:creationId xmlns:a16="http://schemas.microsoft.com/office/drawing/2014/main" id="{78434549-4787-2B46-BD98-8922BC7B7EC1}"/>
              </a:ext>
            </a:extLst>
          </p:cNvPr>
          <p:cNvSpPr txBox="1"/>
          <p:nvPr/>
        </p:nvSpPr>
        <p:spPr>
          <a:xfrm>
            <a:off x="6356756" y="43781"/>
            <a:ext cx="2501900" cy="307777"/>
          </a:xfrm>
          <a:prstGeom prst="rect">
            <a:avLst/>
          </a:prstGeom>
          <a:noFill/>
        </p:spPr>
        <p:txBody>
          <a:bodyPr wrap="square" rtlCol="0">
            <a:spAutoFit/>
          </a:bodyPr>
          <a:lstStyle/>
          <a:p>
            <a:pPr algn="ctr"/>
            <a:r>
              <a:rPr kumimoji="1" lang="en-US" altLang="zh-CN" sz="1400" b="1" dirty="0">
                <a:solidFill>
                  <a:schemeClr val="bg1"/>
                </a:solidFill>
              </a:rPr>
              <a:t>Scharr</a:t>
            </a:r>
            <a:endParaRPr kumimoji="1" lang="zh-CN" altLang="en-US" sz="1400" b="1" dirty="0">
              <a:solidFill>
                <a:schemeClr val="bg1"/>
              </a:solidFill>
            </a:endParaRPr>
          </a:p>
        </p:txBody>
      </p:sp>
      <p:sp>
        <p:nvSpPr>
          <p:cNvPr id="34" name="文本框 33">
            <a:extLst>
              <a:ext uri="{FF2B5EF4-FFF2-40B4-BE49-F238E27FC236}">
                <a16:creationId xmlns:a16="http://schemas.microsoft.com/office/drawing/2014/main" id="{126B1967-E345-F042-ABE4-AA6EE5E1C4D0}"/>
              </a:ext>
            </a:extLst>
          </p:cNvPr>
          <p:cNvSpPr txBox="1"/>
          <p:nvPr/>
        </p:nvSpPr>
        <p:spPr>
          <a:xfrm>
            <a:off x="6296812" y="4703937"/>
            <a:ext cx="2501900" cy="307777"/>
          </a:xfrm>
          <a:prstGeom prst="rect">
            <a:avLst/>
          </a:prstGeom>
          <a:noFill/>
        </p:spPr>
        <p:txBody>
          <a:bodyPr wrap="square" rtlCol="0">
            <a:spAutoFit/>
          </a:bodyPr>
          <a:lstStyle/>
          <a:p>
            <a:pPr algn="ctr"/>
            <a:r>
              <a:rPr kumimoji="1" lang="en-US" altLang="zh-CN" sz="1400" b="1" dirty="0">
                <a:solidFill>
                  <a:schemeClr val="bg1"/>
                </a:solidFill>
              </a:rPr>
              <a:t>Scharr + FT</a:t>
            </a:r>
            <a:endParaRPr kumimoji="1" lang="zh-CN" altLang="en-US" sz="1400" b="1" dirty="0">
              <a:solidFill>
                <a:schemeClr val="bg1"/>
              </a:solidFill>
            </a:endParaRPr>
          </a:p>
        </p:txBody>
      </p:sp>
      <p:sp>
        <p:nvSpPr>
          <p:cNvPr id="35" name="文本框 34">
            <a:extLst>
              <a:ext uri="{FF2B5EF4-FFF2-40B4-BE49-F238E27FC236}">
                <a16:creationId xmlns:a16="http://schemas.microsoft.com/office/drawing/2014/main" id="{EFDFC805-AEDD-3F4F-866F-4C0FAB78566F}"/>
              </a:ext>
            </a:extLst>
          </p:cNvPr>
          <p:cNvSpPr txBox="1"/>
          <p:nvPr/>
        </p:nvSpPr>
        <p:spPr>
          <a:xfrm>
            <a:off x="2298621" y="2500984"/>
            <a:ext cx="2501900" cy="307777"/>
          </a:xfrm>
          <a:prstGeom prst="rect">
            <a:avLst/>
          </a:prstGeom>
          <a:noFill/>
        </p:spPr>
        <p:txBody>
          <a:bodyPr wrap="square" rtlCol="0">
            <a:spAutoFit/>
          </a:bodyPr>
          <a:lstStyle/>
          <a:p>
            <a:pPr algn="ctr"/>
            <a:r>
              <a:rPr kumimoji="1" lang="en-US" altLang="zh-CN" sz="1400" dirty="0"/>
              <a:t>original image</a:t>
            </a:r>
            <a:endParaRPr kumimoji="1" lang="zh-CN" altLang="en-US" sz="1400" dirty="0"/>
          </a:p>
        </p:txBody>
      </p:sp>
      <p:pic>
        <p:nvPicPr>
          <p:cNvPr id="15" name="图片 14">
            <a:extLst>
              <a:ext uri="{FF2B5EF4-FFF2-40B4-BE49-F238E27FC236}">
                <a16:creationId xmlns:a16="http://schemas.microsoft.com/office/drawing/2014/main" id="{A61B9C7E-A973-5541-A5BD-495F3BAE4BB2}"/>
              </a:ext>
            </a:extLst>
          </p:cNvPr>
          <p:cNvPicPr>
            <a:picLocks noChangeAspect="1"/>
          </p:cNvPicPr>
          <p:nvPr/>
        </p:nvPicPr>
        <p:blipFill>
          <a:blip r:embed="rId8"/>
          <a:stretch>
            <a:fillRect/>
          </a:stretch>
        </p:blipFill>
        <p:spPr>
          <a:xfrm>
            <a:off x="9007158" y="2360155"/>
            <a:ext cx="1379528" cy="2163965"/>
          </a:xfrm>
          <a:prstGeom prst="rect">
            <a:avLst/>
          </a:prstGeom>
        </p:spPr>
      </p:pic>
    </p:spTree>
    <p:extLst>
      <p:ext uri="{BB962C8B-B14F-4D97-AF65-F5344CB8AC3E}">
        <p14:creationId xmlns:p14="http://schemas.microsoft.com/office/powerpoint/2010/main" val="577968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15615-904F-E547-B380-4FE2B0242F39}"/>
              </a:ext>
            </a:extLst>
          </p:cNvPr>
          <p:cNvSpPr>
            <a:spLocks noGrp="1"/>
          </p:cNvSpPr>
          <p:nvPr>
            <p:ph type="title"/>
          </p:nvPr>
        </p:nvSpPr>
        <p:spPr/>
        <p:txBody>
          <a:bodyPr/>
          <a:lstStyle/>
          <a:p>
            <a:r>
              <a:rPr kumimoji="1" lang="en-US" altLang="zh-CN" dirty="0">
                <a:latin typeface="+mj-ea"/>
              </a:rPr>
              <a:t>a*Scharr</a:t>
            </a:r>
            <a:r>
              <a:rPr kumimoji="1" lang="zh-CN" altLang="en-US" dirty="0">
                <a:latin typeface="+mj-ea"/>
              </a:rPr>
              <a:t> </a:t>
            </a:r>
            <a:r>
              <a:rPr kumimoji="1" lang="en-US" altLang="zh-CN" dirty="0">
                <a:latin typeface="+mj-ea"/>
              </a:rPr>
              <a:t>+</a:t>
            </a:r>
            <a:r>
              <a:rPr kumimoji="1" lang="zh-CN" altLang="en-US" dirty="0">
                <a:latin typeface="+mj-ea"/>
              </a:rPr>
              <a:t> </a:t>
            </a:r>
            <a:r>
              <a:rPr kumimoji="1" lang="en-US" altLang="zh-CN" dirty="0">
                <a:latin typeface="+mj-ea"/>
              </a:rPr>
              <a:t>b*FT</a:t>
            </a:r>
            <a:r>
              <a:rPr kumimoji="1" lang="zh-CN" altLang="en-US" dirty="0">
                <a:latin typeface="+mj-ea"/>
              </a:rPr>
              <a:t> </a:t>
            </a:r>
            <a:r>
              <a:rPr kumimoji="1" lang="en-US" altLang="zh-CN" dirty="0">
                <a:latin typeface="+mj-ea"/>
              </a:rPr>
              <a:t>Saliency</a:t>
            </a:r>
            <a:r>
              <a:rPr kumimoji="1" lang="zh-CN" altLang="en-US" dirty="0">
                <a:latin typeface="+mj-ea"/>
              </a:rPr>
              <a:t> </a:t>
            </a:r>
            <a:r>
              <a:rPr kumimoji="1" lang="en-US" altLang="zh-CN" dirty="0">
                <a:latin typeface="+mj-ea"/>
              </a:rPr>
              <a:t>+</a:t>
            </a:r>
            <a:r>
              <a:rPr kumimoji="1" lang="zh-CN" altLang="en-US" dirty="0">
                <a:latin typeface="+mj-ea"/>
              </a:rPr>
              <a:t> </a:t>
            </a:r>
            <a:r>
              <a:rPr kumimoji="1" lang="en-US" altLang="zh-CN" dirty="0">
                <a:latin typeface="+mj-ea"/>
              </a:rPr>
              <a:t>c*depth</a:t>
            </a:r>
            <a:endParaRPr kumimoji="1" lang="zh-CN" altLang="en-US" dirty="0">
              <a:latin typeface="+mj-ea"/>
            </a:endParaRPr>
          </a:p>
        </p:txBody>
      </p:sp>
      <p:pic>
        <p:nvPicPr>
          <p:cNvPr id="39" name="图片 38">
            <a:extLst>
              <a:ext uri="{FF2B5EF4-FFF2-40B4-BE49-F238E27FC236}">
                <a16:creationId xmlns:a16="http://schemas.microsoft.com/office/drawing/2014/main" id="{AB88E883-6B33-E143-9EF3-4D38D21E641E}"/>
              </a:ext>
            </a:extLst>
          </p:cNvPr>
          <p:cNvPicPr>
            <a:picLocks noChangeAspect="1"/>
          </p:cNvPicPr>
          <p:nvPr/>
        </p:nvPicPr>
        <p:blipFill>
          <a:blip r:embed="rId2"/>
          <a:stretch>
            <a:fillRect/>
          </a:stretch>
        </p:blipFill>
        <p:spPr>
          <a:xfrm>
            <a:off x="2984501" y="1328056"/>
            <a:ext cx="5816600" cy="4521200"/>
          </a:xfrm>
          <a:prstGeom prst="rect">
            <a:avLst/>
          </a:prstGeom>
        </p:spPr>
      </p:pic>
      <p:sp>
        <p:nvSpPr>
          <p:cNvPr id="40" name="文本框 39">
            <a:extLst>
              <a:ext uri="{FF2B5EF4-FFF2-40B4-BE49-F238E27FC236}">
                <a16:creationId xmlns:a16="http://schemas.microsoft.com/office/drawing/2014/main" id="{7EE22779-DDB5-274E-ADFC-EBE84890F5E4}"/>
              </a:ext>
            </a:extLst>
          </p:cNvPr>
          <p:cNvSpPr txBox="1"/>
          <p:nvPr/>
        </p:nvSpPr>
        <p:spPr>
          <a:xfrm>
            <a:off x="580572" y="5950855"/>
            <a:ext cx="11181442" cy="646331"/>
          </a:xfrm>
          <a:prstGeom prst="rect">
            <a:avLst/>
          </a:prstGeom>
          <a:noFill/>
        </p:spPr>
        <p:txBody>
          <a:bodyPr wrap="square" rtlCol="0">
            <a:spAutoFit/>
          </a:bodyPr>
          <a:lstStyle/>
          <a:p>
            <a:r>
              <a:rPr lang="en" altLang="zh-CN" sz="1200" dirty="0"/>
              <a:t>Chen Y, Pan Y, Song M, et al. Improved seam carving combining with 3D saliency for image retargeting[J]. Neurocomputing, 2015, 151: 645-653.</a:t>
            </a:r>
          </a:p>
          <a:p>
            <a:r>
              <a:rPr kumimoji="1" lang="en" altLang="zh-CN" sz="1200" dirty="0"/>
              <a:t>F. </a:t>
            </a:r>
            <a:r>
              <a:rPr kumimoji="1" lang="en" altLang="zh-CN" sz="1200" dirty="0" err="1"/>
              <a:t>Shafieyan</a:t>
            </a:r>
            <a:r>
              <a:rPr kumimoji="1" lang="en" altLang="zh-CN" sz="1200" dirty="0"/>
              <a:t>, N. Karimi, B. </a:t>
            </a:r>
            <a:r>
              <a:rPr kumimoji="1" lang="en" altLang="zh-CN" sz="1200" dirty="0" err="1"/>
              <a:t>Mirmahboub</a:t>
            </a:r>
            <a:r>
              <a:rPr kumimoji="1" lang="en" altLang="zh-CN" sz="1200" dirty="0"/>
              <a:t>, S. </a:t>
            </a:r>
            <a:r>
              <a:rPr kumimoji="1" lang="en" altLang="zh-CN" sz="1200" dirty="0" err="1"/>
              <a:t>Samavi</a:t>
            </a:r>
            <a:r>
              <a:rPr kumimoji="1" lang="en" altLang="zh-CN" sz="1200" dirty="0"/>
              <a:t>, and S. </a:t>
            </a:r>
            <a:r>
              <a:rPr kumimoji="1" lang="en" altLang="zh-CN" sz="1200" dirty="0" err="1"/>
              <a:t>Shirani</a:t>
            </a:r>
            <a:r>
              <a:rPr kumimoji="1" lang="en" altLang="zh-CN" sz="1200" dirty="0"/>
              <a:t>, “Image retargeting using depth assisted saliency map,” Signal Process. Image </a:t>
            </a:r>
            <a:r>
              <a:rPr kumimoji="1" lang="en" altLang="zh-CN" sz="1200" dirty="0" err="1"/>
              <a:t>Commun</a:t>
            </a:r>
            <a:r>
              <a:rPr kumimoji="1" lang="en" altLang="zh-CN" sz="1200" dirty="0"/>
              <a:t>., vol. 50, pp. 34–43, Feb. 2017.</a:t>
            </a:r>
            <a:endParaRPr kumimoji="1" lang="zh-CN" altLang="en-US" sz="1200" dirty="0"/>
          </a:p>
        </p:txBody>
      </p:sp>
    </p:spTree>
    <p:extLst>
      <p:ext uri="{BB962C8B-B14F-4D97-AF65-F5344CB8AC3E}">
        <p14:creationId xmlns:p14="http://schemas.microsoft.com/office/powerpoint/2010/main" val="3795279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15615-904F-E547-B380-4FE2B0242F39}"/>
              </a:ext>
            </a:extLst>
          </p:cNvPr>
          <p:cNvSpPr>
            <a:spLocks noGrp="1"/>
          </p:cNvSpPr>
          <p:nvPr>
            <p:ph type="title"/>
          </p:nvPr>
        </p:nvSpPr>
        <p:spPr/>
        <p:txBody>
          <a:bodyPr/>
          <a:lstStyle/>
          <a:p>
            <a:r>
              <a:rPr kumimoji="1" lang="en-US" altLang="zh-CN" dirty="0">
                <a:latin typeface="+mj-ea"/>
              </a:rPr>
              <a:t>a*Scharr</a:t>
            </a:r>
            <a:r>
              <a:rPr kumimoji="1" lang="zh-CN" altLang="en-US" dirty="0">
                <a:latin typeface="+mj-ea"/>
              </a:rPr>
              <a:t> </a:t>
            </a:r>
            <a:r>
              <a:rPr kumimoji="1" lang="en-US" altLang="zh-CN" dirty="0">
                <a:latin typeface="+mj-ea"/>
              </a:rPr>
              <a:t>+</a:t>
            </a:r>
            <a:r>
              <a:rPr kumimoji="1" lang="zh-CN" altLang="en-US" dirty="0">
                <a:latin typeface="+mj-ea"/>
              </a:rPr>
              <a:t> </a:t>
            </a:r>
            <a:r>
              <a:rPr kumimoji="1" lang="en-US" altLang="zh-CN" dirty="0">
                <a:latin typeface="+mj-ea"/>
              </a:rPr>
              <a:t>b*FT</a:t>
            </a:r>
            <a:r>
              <a:rPr kumimoji="1" lang="zh-CN" altLang="en-US" dirty="0">
                <a:latin typeface="+mj-ea"/>
              </a:rPr>
              <a:t> </a:t>
            </a:r>
            <a:r>
              <a:rPr kumimoji="1" lang="en-US" altLang="zh-CN" dirty="0">
                <a:latin typeface="+mj-ea"/>
              </a:rPr>
              <a:t>Saliency</a:t>
            </a:r>
            <a:r>
              <a:rPr kumimoji="1" lang="zh-CN" altLang="en-US" dirty="0">
                <a:latin typeface="+mj-ea"/>
              </a:rPr>
              <a:t> </a:t>
            </a:r>
            <a:r>
              <a:rPr kumimoji="1" lang="en-US" altLang="zh-CN" dirty="0">
                <a:latin typeface="+mj-ea"/>
              </a:rPr>
              <a:t>+</a:t>
            </a:r>
            <a:r>
              <a:rPr kumimoji="1" lang="zh-CN" altLang="en-US" dirty="0">
                <a:latin typeface="+mj-ea"/>
              </a:rPr>
              <a:t> </a:t>
            </a:r>
            <a:r>
              <a:rPr kumimoji="1" lang="en-US" altLang="zh-CN" dirty="0">
                <a:latin typeface="+mj-ea"/>
              </a:rPr>
              <a:t>c*depth</a:t>
            </a:r>
            <a:endParaRPr kumimoji="1" lang="zh-CN" altLang="en-US" dirty="0">
              <a:latin typeface="+mj-ea"/>
            </a:endParaRPr>
          </a:p>
        </p:txBody>
      </p:sp>
      <p:pic>
        <p:nvPicPr>
          <p:cNvPr id="4" name="图片 3">
            <a:extLst>
              <a:ext uri="{FF2B5EF4-FFF2-40B4-BE49-F238E27FC236}">
                <a16:creationId xmlns:a16="http://schemas.microsoft.com/office/drawing/2014/main" id="{D704B2FF-A5E1-EA46-B6D0-B2C40AD1156F}"/>
              </a:ext>
            </a:extLst>
          </p:cNvPr>
          <p:cNvPicPr>
            <a:picLocks noChangeAspect="1"/>
          </p:cNvPicPr>
          <p:nvPr/>
        </p:nvPicPr>
        <p:blipFill>
          <a:blip r:embed="rId2"/>
          <a:stretch>
            <a:fillRect/>
          </a:stretch>
        </p:blipFill>
        <p:spPr>
          <a:xfrm>
            <a:off x="15402" y="1748743"/>
            <a:ext cx="2347916" cy="1951379"/>
          </a:xfrm>
          <a:prstGeom prst="rect">
            <a:avLst/>
          </a:prstGeom>
        </p:spPr>
      </p:pic>
      <p:pic>
        <p:nvPicPr>
          <p:cNvPr id="8" name="图片 7">
            <a:extLst>
              <a:ext uri="{FF2B5EF4-FFF2-40B4-BE49-F238E27FC236}">
                <a16:creationId xmlns:a16="http://schemas.microsoft.com/office/drawing/2014/main" id="{F0D3448F-0F76-FD44-9BCC-3636DF64D588}"/>
              </a:ext>
            </a:extLst>
          </p:cNvPr>
          <p:cNvPicPr>
            <a:picLocks noChangeAspect="1"/>
          </p:cNvPicPr>
          <p:nvPr/>
        </p:nvPicPr>
        <p:blipFill>
          <a:blip r:embed="rId3"/>
          <a:stretch>
            <a:fillRect/>
          </a:stretch>
        </p:blipFill>
        <p:spPr>
          <a:xfrm>
            <a:off x="2473376" y="1748743"/>
            <a:ext cx="2347916" cy="1951379"/>
          </a:xfrm>
          <a:prstGeom prst="rect">
            <a:avLst/>
          </a:prstGeom>
        </p:spPr>
      </p:pic>
      <p:pic>
        <p:nvPicPr>
          <p:cNvPr id="12" name="图片 11">
            <a:extLst>
              <a:ext uri="{FF2B5EF4-FFF2-40B4-BE49-F238E27FC236}">
                <a16:creationId xmlns:a16="http://schemas.microsoft.com/office/drawing/2014/main" id="{56313E06-55D1-D647-93F9-C2A7C2EFF208}"/>
              </a:ext>
            </a:extLst>
          </p:cNvPr>
          <p:cNvPicPr>
            <a:picLocks noChangeAspect="1"/>
          </p:cNvPicPr>
          <p:nvPr/>
        </p:nvPicPr>
        <p:blipFill>
          <a:blip r:embed="rId4"/>
          <a:stretch>
            <a:fillRect/>
          </a:stretch>
        </p:blipFill>
        <p:spPr>
          <a:xfrm>
            <a:off x="4929999" y="1748744"/>
            <a:ext cx="2347916" cy="1951379"/>
          </a:xfrm>
          <a:prstGeom prst="rect">
            <a:avLst/>
          </a:prstGeom>
        </p:spPr>
      </p:pic>
      <p:pic>
        <p:nvPicPr>
          <p:cNvPr id="14" name="图片 13">
            <a:extLst>
              <a:ext uri="{FF2B5EF4-FFF2-40B4-BE49-F238E27FC236}">
                <a16:creationId xmlns:a16="http://schemas.microsoft.com/office/drawing/2014/main" id="{128594F2-7956-0446-8162-DE68B12B82C3}"/>
              </a:ext>
            </a:extLst>
          </p:cNvPr>
          <p:cNvPicPr>
            <a:picLocks noChangeAspect="1"/>
          </p:cNvPicPr>
          <p:nvPr/>
        </p:nvPicPr>
        <p:blipFill>
          <a:blip r:embed="rId5"/>
          <a:stretch>
            <a:fillRect/>
          </a:stretch>
        </p:blipFill>
        <p:spPr>
          <a:xfrm>
            <a:off x="7385223" y="1748744"/>
            <a:ext cx="2347916" cy="1951379"/>
          </a:xfrm>
          <a:prstGeom prst="rect">
            <a:avLst/>
          </a:prstGeom>
        </p:spPr>
      </p:pic>
      <p:pic>
        <p:nvPicPr>
          <p:cNvPr id="16" name="图片 15">
            <a:extLst>
              <a:ext uri="{FF2B5EF4-FFF2-40B4-BE49-F238E27FC236}">
                <a16:creationId xmlns:a16="http://schemas.microsoft.com/office/drawing/2014/main" id="{CD2096F8-7A8A-4F40-B644-B9883DA178F6}"/>
              </a:ext>
            </a:extLst>
          </p:cNvPr>
          <p:cNvPicPr>
            <a:picLocks noChangeAspect="1"/>
          </p:cNvPicPr>
          <p:nvPr/>
        </p:nvPicPr>
        <p:blipFill>
          <a:blip r:embed="rId6"/>
          <a:stretch>
            <a:fillRect/>
          </a:stretch>
        </p:blipFill>
        <p:spPr>
          <a:xfrm>
            <a:off x="9844084" y="1748744"/>
            <a:ext cx="2347916" cy="1951379"/>
          </a:xfrm>
          <a:prstGeom prst="rect">
            <a:avLst/>
          </a:prstGeom>
        </p:spPr>
      </p:pic>
      <p:pic>
        <p:nvPicPr>
          <p:cNvPr id="29" name="图片 28">
            <a:extLst>
              <a:ext uri="{FF2B5EF4-FFF2-40B4-BE49-F238E27FC236}">
                <a16:creationId xmlns:a16="http://schemas.microsoft.com/office/drawing/2014/main" id="{40611B96-821D-7348-A793-0A73CDF81D8D}"/>
              </a:ext>
            </a:extLst>
          </p:cNvPr>
          <p:cNvPicPr>
            <a:picLocks noChangeAspect="1"/>
          </p:cNvPicPr>
          <p:nvPr/>
        </p:nvPicPr>
        <p:blipFill>
          <a:blip r:embed="rId7"/>
          <a:stretch>
            <a:fillRect/>
          </a:stretch>
        </p:blipFill>
        <p:spPr>
          <a:xfrm>
            <a:off x="7699771" y="3950834"/>
            <a:ext cx="1714500" cy="2374900"/>
          </a:xfrm>
          <a:prstGeom prst="rect">
            <a:avLst/>
          </a:prstGeom>
        </p:spPr>
      </p:pic>
      <p:sp>
        <p:nvSpPr>
          <p:cNvPr id="30" name="文本框 29">
            <a:extLst>
              <a:ext uri="{FF2B5EF4-FFF2-40B4-BE49-F238E27FC236}">
                <a16:creationId xmlns:a16="http://schemas.microsoft.com/office/drawing/2014/main" id="{E2189A0A-D10A-4545-AA1A-E42DBD271708}"/>
              </a:ext>
            </a:extLst>
          </p:cNvPr>
          <p:cNvSpPr txBox="1"/>
          <p:nvPr/>
        </p:nvSpPr>
        <p:spPr>
          <a:xfrm>
            <a:off x="2396384" y="1397920"/>
            <a:ext cx="2501900" cy="307777"/>
          </a:xfrm>
          <a:prstGeom prst="rect">
            <a:avLst/>
          </a:prstGeom>
          <a:noFill/>
        </p:spPr>
        <p:txBody>
          <a:bodyPr wrap="square" rtlCol="0">
            <a:spAutoFit/>
          </a:bodyPr>
          <a:lstStyle/>
          <a:p>
            <a:pPr algn="ctr"/>
            <a:r>
              <a:rPr kumimoji="1" lang="en-US" altLang="zh-CN" sz="1400" dirty="0"/>
              <a:t>forwarded Scharr</a:t>
            </a:r>
            <a:endParaRPr kumimoji="1" lang="zh-CN" altLang="en-US" sz="1400" dirty="0"/>
          </a:p>
        </p:txBody>
      </p:sp>
      <p:sp>
        <p:nvSpPr>
          <p:cNvPr id="31" name="文本框 30">
            <a:extLst>
              <a:ext uri="{FF2B5EF4-FFF2-40B4-BE49-F238E27FC236}">
                <a16:creationId xmlns:a16="http://schemas.microsoft.com/office/drawing/2014/main" id="{FFF5F6D2-6A53-AF4A-8405-D543A8629546}"/>
              </a:ext>
            </a:extLst>
          </p:cNvPr>
          <p:cNvSpPr txBox="1"/>
          <p:nvPr/>
        </p:nvSpPr>
        <p:spPr>
          <a:xfrm>
            <a:off x="4784363" y="1397920"/>
            <a:ext cx="2501900" cy="307777"/>
          </a:xfrm>
          <a:prstGeom prst="rect">
            <a:avLst/>
          </a:prstGeom>
          <a:noFill/>
        </p:spPr>
        <p:txBody>
          <a:bodyPr wrap="square" rtlCol="0">
            <a:spAutoFit/>
          </a:bodyPr>
          <a:lstStyle/>
          <a:p>
            <a:pPr algn="ctr"/>
            <a:r>
              <a:rPr kumimoji="1" lang="en-US" altLang="zh-CN" sz="1400" dirty="0"/>
              <a:t>forwarded FT</a:t>
            </a:r>
            <a:endParaRPr kumimoji="1" lang="zh-CN" altLang="en-US" sz="1400" dirty="0"/>
          </a:p>
        </p:txBody>
      </p:sp>
      <p:sp>
        <p:nvSpPr>
          <p:cNvPr id="32" name="文本框 31">
            <a:extLst>
              <a:ext uri="{FF2B5EF4-FFF2-40B4-BE49-F238E27FC236}">
                <a16:creationId xmlns:a16="http://schemas.microsoft.com/office/drawing/2014/main" id="{DDE7F8B4-67C2-3448-9484-169DD41B4851}"/>
              </a:ext>
            </a:extLst>
          </p:cNvPr>
          <p:cNvSpPr txBox="1"/>
          <p:nvPr/>
        </p:nvSpPr>
        <p:spPr>
          <a:xfrm>
            <a:off x="7293718" y="1387618"/>
            <a:ext cx="2501900" cy="307777"/>
          </a:xfrm>
          <a:prstGeom prst="rect">
            <a:avLst/>
          </a:prstGeom>
          <a:noFill/>
        </p:spPr>
        <p:txBody>
          <a:bodyPr wrap="square" rtlCol="0">
            <a:spAutoFit/>
          </a:bodyPr>
          <a:lstStyle/>
          <a:p>
            <a:pPr algn="ctr"/>
            <a:r>
              <a:rPr kumimoji="1" lang="en-US" altLang="zh-CN" sz="1400" dirty="0"/>
              <a:t>depth image</a:t>
            </a:r>
            <a:endParaRPr kumimoji="1" lang="zh-CN" altLang="en-US" sz="1400" dirty="0"/>
          </a:p>
        </p:txBody>
      </p:sp>
      <p:sp>
        <p:nvSpPr>
          <p:cNvPr id="33" name="文本框 32">
            <a:extLst>
              <a:ext uri="{FF2B5EF4-FFF2-40B4-BE49-F238E27FC236}">
                <a16:creationId xmlns:a16="http://schemas.microsoft.com/office/drawing/2014/main" id="{791BBE09-4510-BE4A-9617-16871EB352A2}"/>
              </a:ext>
            </a:extLst>
          </p:cNvPr>
          <p:cNvSpPr txBox="1"/>
          <p:nvPr/>
        </p:nvSpPr>
        <p:spPr>
          <a:xfrm>
            <a:off x="9674242" y="1384184"/>
            <a:ext cx="2501900" cy="307777"/>
          </a:xfrm>
          <a:prstGeom prst="rect">
            <a:avLst/>
          </a:prstGeom>
          <a:noFill/>
        </p:spPr>
        <p:txBody>
          <a:bodyPr wrap="square" rtlCol="0">
            <a:spAutoFit/>
          </a:bodyPr>
          <a:lstStyle/>
          <a:p>
            <a:pPr algn="ctr"/>
            <a:r>
              <a:rPr kumimoji="1" lang="en-US" altLang="zh-CN" sz="1400" dirty="0"/>
              <a:t>Scharr</a:t>
            </a:r>
            <a:r>
              <a:rPr kumimoji="1" lang="zh-CN" altLang="en-US" sz="1400" dirty="0"/>
              <a:t> </a:t>
            </a:r>
            <a:r>
              <a:rPr kumimoji="1" lang="en-US" altLang="zh-CN" sz="1400" dirty="0"/>
              <a:t>+</a:t>
            </a:r>
            <a:r>
              <a:rPr kumimoji="1" lang="zh-CN" altLang="en-US" sz="1400" dirty="0"/>
              <a:t> </a:t>
            </a:r>
            <a:r>
              <a:rPr kumimoji="1" lang="en-US" altLang="zh-CN" sz="1400" dirty="0"/>
              <a:t>FT</a:t>
            </a:r>
            <a:r>
              <a:rPr kumimoji="1" lang="zh-CN" altLang="en-US" sz="1400" dirty="0"/>
              <a:t> </a:t>
            </a:r>
            <a:r>
              <a:rPr kumimoji="1" lang="en-US" altLang="zh-CN" sz="1400" dirty="0"/>
              <a:t>+</a:t>
            </a:r>
            <a:r>
              <a:rPr kumimoji="1" lang="zh-CN" altLang="en-US" sz="1400" dirty="0"/>
              <a:t> </a:t>
            </a:r>
            <a:r>
              <a:rPr kumimoji="1" lang="en-US" altLang="zh-CN" sz="1400" dirty="0"/>
              <a:t>depth</a:t>
            </a:r>
            <a:endParaRPr kumimoji="1" lang="zh-CN" altLang="en-US" sz="1400" dirty="0"/>
          </a:p>
        </p:txBody>
      </p:sp>
      <p:sp>
        <p:nvSpPr>
          <p:cNvPr id="34" name="文本框 33">
            <a:extLst>
              <a:ext uri="{FF2B5EF4-FFF2-40B4-BE49-F238E27FC236}">
                <a16:creationId xmlns:a16="http://schemas.microsoft.com/office/drawing/2014/main" id="{A4DFC6CC-4621-9C4A-A060-0C366DDF1400}"/>
              </a:ext>
            </a:extLst>
          </p:cNvPr>
          <p:cNvSpPr txBox="1"/>
          <p:nvPr/>
        </p:nvSpPr>
        <p:spPr>
          <a:xfrm>
            <a:off x="0" y="1397920"/>
            <a:ext cx="2501900" cy="307777"/>
          </a:xfrm>
          <a:prstGeom prst="rect">
            <a:avLst/>
          </a:prstGeom>
          <a:noFill/>
        </p:spPr>
        <p:txBody>
          <a:bodyPr wrap="square" rtlCol="0">
            <a:spAutoFit/>
          </a:bodyPr>
          <a:lstStyle/>
          <a:p>
            <a:pPr algn="ctr"/>
            <a:r>
              <a:rPr kumimoji="1" lang="en-US" altLang="zh-CN" sz="1400" dirty="0"/>
              <a:t>original image</a:t>
            </a:r>
            <a:endParaRPr kumimoji="1" lang="zh-CN" altLang="en-US" sz="1400" dirty="0"/>
          </a:p>
        </p:txBody>
      </p:sp>
      <p:sp>
        <p:nvSpPr>
          <p:cNvPr id="37" name="文本框 36">
            <a:extLst>
              <a:ext uri="{FF2B5EF4-FFF2-40B4-BE49-F238E27FC236}">
                <a16:creationId xmlns:a16="http://schemas.microsoft.com/office/drawing/2014/main" id="{5EFCBD62-8A6C-D446-83D1-E11AF3788068}"/>
              </a:ext>
            </a:extLst>
          </p:cNvPr>
          <p:cNvSpPr txBox="1"/>
          <p:nvPr/>
        </p:nvSpPr>
        <p:spPr>
          <a:xfrm>
            <a:off x="9795618" y="6384780"/>
            <a:ext cx="2501900" cy="307777"/>
          </a:xfrm>
          <a:prstGeom prst="rect">
            <a:avLst/>
          </a:prstGeom>
          <a:noFill/>
        </p:spPr>
        <p:txBody>
          <a:bodyPr wrap="square" rtlCol="0">
            <a:spAutoFit/>
          </a:bodyPr>
          <a:lstStyle/>
          <a:p>
            <a:pPr algn="ctr"/>
            <a:r>
              <a:rPr kumimoji="1" lang="en-US" altLang="zh-CN" sz="1400" dirty="0"/>
              <a:t>FT 3.8 : depth 6.2</a:t>
            </a:r>
            <a:endParaRPr kumimoji="1" lang="zh-CN" altLang="en-US" sz="1400" dirty="0"/>
          </a:p>
        </p:txBody>
      </p:sp>
      <p:pic>
        <p:nvPicPr>
          <p:cNvPr id="5" name="图片 4">
            <a:extLst>
              <a:ext uri="{FF2B5EF4-FFF2-40B4-BE49-F238E27FC236}">
                <a16:creationId xmlns:a16="http://schemas.microsoft.com/office/drawing/2014/main" id="{21809594-E327-964C-8381-108A2F9B102B}"/>
              </a:ext>
            </a:extLst>
          </p:cNvPr>
          <p:cNvPicPr>
            <a:picLocks noChangeAspect="1"/>
          </p:cNvPicPr>
          <p:nvPr/>
        </p:nvPicPr>
        <p:blipFill>
          <a:blip r:embed="rId8"/>
          <a:stretch>
            <a:fillRect/>
          </a:stretch>
        </p:blipFill>
        <p:spPr>
          <a:xfrm>
            <a:off x="5246707" y="3950834"/>
            <a:ext cx="1714500" cy="2374900"/>
          </a:xfrm>
          <a:prstGeom prst="rect">
            <a:avLst/>
          </a:prstGeom>
        </p:spPr>
      </p:pic>
      <p:pic>
        <p:nvPicPr>
          <p:cNvPr id="7" name="图片 6">
            <a:extLst>
              <a:ext uri="{FF2B5EF4-FFF2-40B4-BE49-F238E27FC236}">
                <a16:creationId xmlns:a16="http://schemas.microsoft.com/office/drawing/2014/main" id="{F0E9F103-8292-9C4C-8464-7F300AC6A259}"/>
              </a:ext>
            </a:extLst>
          </p:cNvPr>
          <p:cNvPicPr>
            <a:picLocks noChangeAspect="1"/>
          </p:cNvPicPr>
          <p:nvPr/>
        </p:nvPicPr>
        <p:blipFill>
          <a:blip r:embed="rId9"/>
          <a:stretch>
            <a:fillRect/>
          </a:stretch>
        </p:blipFill>
        <p:spPr>
          <a:xfrm>
            <a:off x="2793643" y="3950834"/>
            <a:ext cx="1714500" cy="2374900"/>
          </a:xfrm>
          <a:prstGeom prst="rect">
            <a:avLst/>
          </a:prstGeom>
        </p:spPr>
      </p:pic>
      <p:pic>
        <p:nvPicPr>
          <p:cNvPr id="10" name="图片 9">
            <a:extLst>
              <a:ext uri="{FF2B5EF4-FFF2-40B4-BE49-F238E27FC236}">
                <a16:creationId xmlns:a16="http://schemas.microsoft.com/office/drawing/2014/main" id="{64D9D838-8F66-4644-9D49-66173F664946}"/>
              </a:ext>
            </a:extLst>
          </p:cNvPr>
          <p:cNvPicPr>
            <a:picLocks noChangeAspect="1"/>
          </p:cNvPicPr>
          <p:nvPr/>
        </p:nvPicPr>
        <p:blipFill>
          <a:blip r:embed="rId10"/>
          <a:stretch>
            <a:fillRect/>
          </a:stretch>
        </p:blipFill>
        <p:spPr>
          <a:xfrm>
            <a:off x="10160792" y="3950834"/>
            <a:ext cx="1714500" cy="2374900"/>
          </a:xfrm>
          <a:prstGeom prst="rect">
            <a:avLst/>
          </a:prstGeom>
        </p:spPr>
      </p:pic>
      <p:pic>
        <p:nvPicPr>
          <p:cNvPr id="24" name="图片 23">
            <a:extLst>
              <a:ext uri="{FF2B5EF4-FFF2-40B4-BE49-F238E27FC236}">
                <a16:creationId xmlns:a16="http://schemas.microsoft.com/office/drawing/2014/main" id="{147297F4-3274-EB4A-A174-965EFFF2A0D9}"/>
              </a:ext>
            </a:extLst>
          </p:cNvPr>
          <p:cNvPicPr>
            <a:picLocks noChangeAspect="1"/>
          </p:cNvPicPr>
          <p:nvPr/>
        </p:nvPicPr>
        <p:blipFill>
          <a:blip r:embed="rId2"/>
          <a:stretch>
            <a:fillRect/>
          </a:stretch>
        </p:blipFill>
        <p:spPr>
          <a:xfrm>
            <a:off x="340579" y="4009880"/>
            <a:ext cx="1714500" cy="2374900"/>
          </a:xfrm>
          <a:prstGeom prst="rect">
            <a:avLst/>
          </a:prstGeom>
        </p:spPr>
      </p:pic>
      <p:sp>
        <p:nvSpPr>
          <p:cNvPr id="25" name="文本框 24">
            <a:extLst>
              <a:ext uri="{FF2B5EF4-FFF2-40B4-BE49-F238E27FC236}">
                <a16:creationId xmlns:a16="http://schemas.microsoft.com/office/drawing/2014/main" id="{020F0414-BB2F-C44B-B6FA-D4B561496B7C}"/>
              </a:ext>
            </a:extLst>
          </p:cNvPr>
          <p:cNvSpPr txBox="1"/>
          <p:nvPr/>
        </p:nvSpPr>
        <p:spPr>
          <a:xfrm>
            <a:off x="-61590" y="6412303"/>
            <a:ext cx="2501900" cy="307777"/>
          </a:xfrm>
          <a:prstGeom prst="rect">
            <a:avLst/>
          </a:prstGeom>
          <a:noFill/>
        </p:spPr>
        <p:txBody>
          <a:bodyPr wrap="square" rtlCol="0">
            <a:spAutoFit/>
          </a:bodyPr>
          <a:lstStyle/>
          <a:p>
            <a:pPr algn="ctr"/>
            <a:r>
              <a:rPr kumimoji="1" lang="en-US" altLang="zh-CN" sz="1400" dirty="0"/>
              <a:t>(scale)</a:t>
            </a:r>
            <a:endParaRPr kumimoji="1" lang="zh-CN" altLang="en-US" sz="1400" dirty="0"/>
          </a:p>
        </p:txBody>
      </p:sp>
    </p:spTree>
    <p:extLst>
      <p:ext uri="{BB962C8B-B14F-4D97-AF65-F5344CB8AC3E}">
        <p14:creationId xmlns:p14="http://schemas.microsoft.com/office/powerpoint/2010/main" val="37055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P spid="37"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15615-904F-E547-B380-4FE2B0242F39}"/>
              </a:ext>
            </a:extLst>
          </p:cNvPr>
          <p:cNvSpPr>
            <a:spLocks noGrp="1"/>
          </p:cNvSpPr>
          <p:nvPr>
            <p:ph type="title"/>
          </p:nvPr>
        </p:nvSpPr>
        <p:spPr/>
        <p:txBody>
          <a:bodyPr/>
          <a:lstStyle/>
          <a:p>
            <a:r>
              <a:rPr kumimoji="1" lang="en-US" altLang="zh-CN" dirty="0">
                <a:latin typeface="+mj-ea"/>
              </a:rPr>
              <a:t>a*Scharr</a:t>
            </a:r>
            <a:r>
              <a:rPr kumimoji="1" lang="zh-CN" altLang="en-US" dirty="0">
                <a:latin typeface="+mj-ea"/>
              </a:rPr>
              <a:t> </a:t>
            </a:r>
            <a:r>
              <a:rPr kumimoji="1" lang="en-US" altLang="zh-CN" dirty="0">
                <a:latin typeface="+mj-ea"/>
              </a:rPr>
              <a:t>+</a:t>
            </a:r>
            <a:r>
              <a:rPr kumimoji="1" lang="zh-CN" altLang="en-US" dirty="0">
                <a:latin typeface="+mj-ea"/>
              </a:rPr>
              <a:t> </a:t>
            </a:r>
            <a:r>
              <a:rPr kumimoji="1" lang="en-US" altLang="zh-CN" dirty="0">
                <a:latin typeface="+mj-ea"/>
              </a:rPr>
              <a:t>b*FT</a:t>
            </a:r>
            <a:r>
              <a:rPr kumimoji="1" lang="zh-CN" altLang="en-US" dirty="0">
                <a:latin typeface="+mj-ea"/>
              </a:rPr>
              <a:t> </a:t>
            </a:r>
            <a:r>
              <a:rPr kumimoji="1" lang="en-US" altLang="zh-CN" dirty="0">
                <a:latin typeface="+mj-ea"/>
              </a:rPr>
              <a:t>Saliency</a:t>
            </a:r>
            <a:r>
              <a:rPr kumimoji="1" lang="zh-CN" altLang="en-US" dirty="0">
                <a:latin typeface="+mj-ea"/>
              </a:rPr>
              <a:t> </a:t>
            </a:r>
            <a:r>
              <a:rPr kumimoji="1" lang="en-US" altLang="zh-CN" dirty="0">
                <a:latin typeface="+mj-ea"/>
              </a:rPr>
              <a:t>+</a:t>
            </a:r>
            <a:r>
              <a:rPr kumimoji="1" lang="zh-CN" altLang="en-US" dirty="0">
                <a:latin typeface="+mj-ea"/>
              </a:rPr>
              <a:t> </a:t>
            </a:r>
            <a:r>
              <a:rPr kumimoji="1" lang="en-US" altLang="zh-CN" dirty="0">
                <a:latin typeface="+mj-ea"/>
              </a:rPr>
              <a:t>c*depth</a:t>
            </a:r>
            <a:endParaRPr kumimoji="1" lang="zh-CN" altLang="en-US" dirty="0">
              <a:latin typeface="+mj-ea"/>
            </a:endParaRPr>
          </a:p>
        </p:txBody>
      </p:sp>
      <p:sp>
        <p:nvSpPr>
          <p:cNvPr id="30" name="文本框 29">
            <a:extLst>
              <a:ext uri="{FF2B5EF4-FFF2-40B4-BE49-F238E27FC236}">
                <a16:creationId xmlns:a16="http://schemas.microsoft.com/office/drawing/2014/main" id="{E2189A0A-D10A-4545-AA1A-E42DBD271708}"/>
              </a:ext>
            </a:extLst>
          </p:cNvPr>
          <p:cNvSpPr txBox="1"/>
          <p:nvPr/>
        </p:nvSpPr>
        <p:spPr>
          <a:xfrm>
            <a:off x="2396384" y="1397920"/>
            <a:ext cx="2501900" cy="307777"/>
          </a:xfrm>
          <a:prstGeom prst="rect">
            <a:avLst/>
          </a:prstGeom>
          <a:noFill/>
        </p:spPr>
        <p:txBody>
          <a:bodyPr wrap="square" rtlCol="0">
            <a:spAutoFit/>
          </a:bodyPr>
          <a:lstStyle/>
          <a:p>
            <a:pPr algn="ctr"/>
            <a:r>
              <a:rPr kumimoji="1" lang="en-US" altLang="zh-CN" sz="1400" dirty="0"/>
              <a:t>forwarded Scharr</a:t>
            </a:r>
            <a:endParaRPr kumimoji="1" lang="zh-CN" altLang="en-US" sz="1400" dirty="0"/>
          </a:p>
        </p:txBody>
      </p:sp>
      <p:sp>
        <p:nvSpPr>
          <p:cNvPr id="31" name="文本框 30">
            <a:extLst>
              <a:ext uri="{FF2B5EF4-FFF2-40B4-BE49-F238E27FC236}">
                <a16:creationId xmlns:a16="http://schemas.microsoft.com/office/drawing/2014/main" id="{FFF5F6D2-6A53-AF4A-8405-D543A8629546}"/>
              </a:ext>
            </a:extLst>
          </p:cNvPr>
          <p:cNvSpPr txBox="1"/>
          <p:nvPr/>
        </p:nvSpPr>
        <p:spPr>
          <a:xfrm>
            <a:off x="4784363" y="1397920"/>
            <a:ext cx="2501900" cy="307777"/>
          </a:xfrm>
          <a:prstGeom prst="rect">
            <a:avLst/>
          </a:prstGeom>
          <a:noFill/>
        </p:spPr>
        <p:txBody>
          <a:bodyPr wrap="square" rtlCol="0">
            <a:spAutoFit/>
          </a:bodyPr>
          <a:lstStyle/>
          <a:p>
            <a:pPr algn="ctr"/>
            <a:r>
              <a:rPr kumimoji="1" lang="en-US" altLang="zh-CN" sz="1400" dirty="0"/>
              <a:t>forwarded FT</a:t>
            </a:r>
            <a:endParaRPr kumimoji="1" lang="zh-CN" altLang="en-US" sz="1400" dirty="0"/>
          </a:p>
        </p:txBody>
      </p:sp>
      <p:sp>
        <p:nvSpPr>
          <p:cNvPr id="32" name="文本框 31">
            <a:extLst>
              <a:ext uri="{FF2B5EF4-FFF2-40B4-BE49-F238E27FC236}">
                <a16:creationId xmlns:a16="http://schemas.microsoft.com/office/drawing/2014/main" id="{DDE7F8B4-67C2-3448-9484-169DD41B4851}"/>
              </a:ext>
            </a:extLst>
          </p:cNvPr>
          <p:cNvSpPr txBox="1"/>
          <p:nvPr/>
        </p:nvSpPr>
        <p:spPr>
          <a:xfrm>
            <a:off x="7293718" y="1387618"/>
            <a:ext cx="2501900" cy="307777"/>
          </a:xfrm>
          <a:prstGeom prst="rect">
            <a:avLst/>
          </a:prstGeom>
          <a:noFill/>
        </p:spPr>
        <p:txBody>
          <a:bodyPr wrap="square" rtlCol="0">
            <a:spAutoFit/>
          </a:bodyPr>
          <a:lstStyle/>
          <a:p>
            <a:pPr algn="ctr"/>
            <a:r>
              <a:rPr kumimoji="1" lang="en-US" altLang="zh-CN" sz="1400" dirty="0"/>
              <a:t>depth image</a:t>
            </a:r>
            <a:endParaRPr kumimoji="1" lang="zh-CN" altLang="en-US" sz="1400" dirty="0"/>
          </a:p>
        </p:txBody>
      </p:sp>
      <p:sp>
        <p:nvSpPr>
          <p:cNvPr id="33" name="文本框 32">
            <a:extLst>
              <a:ext uri="{FF2B5EF4-FFF2-40B4-BE49-F238E27FC236}">
                <a16:creationId xmlns:a16="http://schemas.microsoft.com/office/drawing/2014/main" id="{791BBE09-4510-BE4A-9617-16871EB352A2}"/>
              </a:ext>
            </a:extLst>
          </p:cNvPr>
          <p:cNvSpPr txBox="1"/>
          <p:nvPr/>
        </p:nvSpPr>
        <p:spPr>
          <a:xfrm>
            <a:off x="9674242" y="1384184"/>
            <a:ext cx="2501900" cy="307777"/>
          </a:xfrm>
          <a:prstGeom prst="rect">
            <a:avLst/>
          </a:prstGeom>
          <a:noFill/>
        </p:spPr>
        <p:txBody>
          <a:bodyPr wrap="square" rtlCol="0">
            <a:spAutoFit/>
          </a:bodyPr>
          <a:lstStyle/>
          <a:p>
            <a:pPr algn="ctr"/>
            <a:r>
              <a:rPr kumimoji="1" lang="en-US" altLang="zh-CN" sz="1400" dirty="0"/>
              <a:t>Scharr</a:t>
            </a:r>
            <a:r>
              <a:rPr kumimoji="1" lang="zh-CN" altLang="en-US" sz="1400" dirty="0"/>
              <a:t> </a:t>
            </a:r>
            <a:r>
              <a:rPr kumimoji="1" lang="en-US" altLang="zh-CN" sz="1400" dirty="0"/>
              <a:t>+</a:t>
            </a:r>
            <a:r>
              <a:rPr kumimoji="1" lang="zh-CN" altLang="en-US" sz="1400" dirty="0"/>
              <a:t> </a:t>
            </a:r>
            <a:r>
              <a:rPr kumimoji="1" lang="en-US" altLang="zh-CN" sz="1400" dirty="0"/>
              <a:t>FT</a:t>
            </a:r>
            <a:r>
              <a:rPr kumimoji="1" lang="zh-CN" altLang="en-US" sz="1400" dirty="0"/>
              <a:t> </a:t>
            </a:r>
            <a:r>
              <a:rPr kumimoji="1" lang="en-US" altLang="zh-CN" sz="1400" dirty="0"/>
              <a:t>+</a:t>
            </a:r>
            <a:r>
              <a:rPr kumimoji="1" lang="zh-CN" altLang="en-US" sz="1400" dirty="0"/>
              <a:t> </a:t>
            </a:r>
            <a:r>
              <a:rPr kumimoji="1" lang="en-US" altLang="zh-CN" sz="1400" dirty="0"/>
              <a:t>depth</a:t>
            </a:r>
            <a:endParaRPr kumimoji="1" lang="zh-CN" altLang="en-US" sz="1400" dirty="0"/>
          </a:p>
        </p:txBody>
      </p:sp>
      <p:sp>
        <p:nvSpPr>
          <p:cNvPr id="34" name="文本框 33">
            <a:extLst>
              <a:ext uri="{FF2B5EF4-FFF2-40B4-BE49-F238E27FC236}">
                <a16:creationId xmlns:a16="http://schemas.microsoft.com/office/drawing/2014/main" id="{A4DFC6CC-4621-9C4A-A060-0C366DDF1400}"/>
              </a:ext>
            </a:extLst>
          </p:cNvPr>
          <p:cNvSpPr txBox="1"/>
          <p:nvPr/>
        </p:nvSpPr>
        <p:spPr>
          <a:xfrm>
            <a:off x="0" y="1397920"/>
            <a:ext cx="2501900" cy="307777"/>
          </a:xfrm>
          <a:prstGeom prst="rect">
            <a:avLst/>
          </a:prstGeom>
          <a:noFill/>
        </p:spPr>
        <p:txBody>
          <a:bodyPr wrap="square" rtlCol="0">
            <a:spAutoFit/>
          </a:bodyPr>
          <a:lstStyle/>
          <a:p>
            <a:pPr algn="ctr"/>
            <a:r>
              <a:rPr kumimoji="1" lang="en-US" altLang="zh-CN" sz="1400" dirty="0"/>
              <a:t>original image</a:t>
            </a:r>
            <a:endParaRPr kumimoji="1" lang="zh-CN" altLang="en-US" sz="1400" dirty="0"/>
          </a:p>
        </p:txBody>
      </p:sp>
      <p:sp>
        <p:nvSpPr>
          <p:cNvPr id="37" name="文本框 36">
            <a:extLst>
              <a:ext uri="{FF2B5EF4-FFF2-40B4-BE49-F238E27FC236}">
                <a16:creationId xmlns:a16="http://schemas.microsoft.com/office/drawing/2014/main" id="{5EFCBD62-8A6C-D446-83D1-E11AF3788068}"/>
              </a:ext>
            </a:extLst>
          </p:cNvPr>
          <p:cNvSpPr txBox="1"/>
          <p:nvPr/>
        </p:nvSpPr>
        <p:spPr>
          <a:xfrm>
            <a:off x="9795618" y="6384780"/>
            <a:ext cx="2501900" cy="307777"/>
          </a:xfrm>
          <a:prstGeom prst="rect">
            <a:avLst/>
          </a:prstGeom>
          <a:noFill/>
        </p:spPr>
        <p:txBody>
          <a:bodyPr wrap="square" rtlCol="0">
            <a:spAutoFit/>
          </a:bodyPr>
          <a:lstStyle/>
          <a:p>
            <a:pPr algn="ctr"/>
            <a:r>
              <a:rPr kumimoji="1" lang="en-US" altLang="zh-CN" sz="1400" dirty="0"/>
              <a:t>FT 2.9 : depth 7.1</a:t>
            </a:r>
            <a:endParaRPr kumimoji="1" lang="zh-CN" altLang="en-US" sz="1400" dirty="0"/>
          </a:p>
        </p:txBody>
      </p:sp>
      <p:pic>
        <p:nvPicPr>
          <p:cNvPr id="5" name="图片 4">
            <a:extLst>
              <a:ext uri="{FF2B5EF4-FFF2-40B4-BE49-F238E27FC236}">
                <a16:creationId xmlns:a16="http://schemas.microsoft.com/office/drawing/2014/main" id="{30D66A8B-F0EB-734A-BAA8-CB54AA3B0118}"/>
              </a:ext>
            </a:extLst>
          </p:cNvPr>
          <p:cNvPicPr>
            <a:picLocks noChangeAspect="1"/>
          </p:cNvPicPr>
          <p:nvPr/>
        </p:nvPicPr>
        <p:blipFill>
          <a:blip r:embed="rId2"/>
          <a:stretch>
            <a:fillRect/>
          </a:stretch>
        </p:blipFill>
        <p:spPr>
          <a:xfrm>
            <a:off x="-13952" y="1705699"/>
            <a:ext cx="2335729" cy="2028686"/>
          </a:xfrm>
          <a:prstGeom prst="rect">
            <a:avLst/>
          </a:prstGeom>
        </p:spPr>
      </p:pic>
      <p:pic>
        <p:nvPicPr>
          <p:cNvPr id="7" name="图片 6">
            <a:extLst>
              <a:ext uri="{FF2B5EF4-FFF2-40B4-BE49-F238E27FC236}">
                <a16:creationId xmlns:a16="http://schemas.microsoft.com/office/drawing/2014/main" id="{43EB366B-9AFE-4D4C-B773-DBB9C9B36312}"/>
              </a:ext>
            </a:extLst>
          </p:cNvPr>
          <p:cNvPicPr>
            <a:picLocks noChangeAspect="1"/>
          </p:cNvPicPr>
          <p:nvPr/>
        </p:nvPicPr>
        <p:blipFill>
          <a:blip r:embed="rId3"/>
          <a:stretch>
            <a:fillRect/>
          </a:stretch>
        </p:blipFill>
        <p:spPr>
          <a:xfrm>
            <a:off x="7390279" y="1716001"/>
            <a:ext cx="2335729" cy="2028686"/>
          </a:xfrm>
          <a:prstGeom prst="rect">
            <a:avLst/>
          </a:prstGeom>
        </p:spPr>
      </p:pic>
      <p:pic>
        <p:nvPicPr>
          <p:cNvPr id="10" name="图片 9">
            <a:extLst>
              <a:ext uri="{FF2B5EF4-FFF2-40B4-BE49-F238E27FC236}">
                <a16:creationId xmlns:a16="http://schemas.microsoft.com/office/drawing/2014/main" id="{8B7A7DCB-16C2-F049-8A64-4EDCF61589DA}"/>
              </a:ext>
            </a:extLst>
          </p:cNvPr>
          <p:cNvPicPr>
            <a:picLocks noChangeAspect="1"/>
          </p:cNvPicPr>
          <p:nvPr/>
        </p:nvPicPr>
        <p:blipFill>
          <a:blip r:embed="rId4"/>
          <a:stretch>
            <a:fillRect/>
          </a:stretch>
        </p:blipFill>
        <p:spPr>
          <a:xfrm>
            <a:off x="4922202" y="1716001"/>
            <a:ext cx="2335729" cy="2028686"/>
          </a:xfrm>
          <a:prstGeom prst="rect">
            <a:avLst/>
          </a:prstGeom>
        </p:spPr>
      </p:pic>
      <p:pic>
        <p:nvPicPr>
          <p:cNvPr id="13" name="图片 12">
            <a:extLst>
              <a:ext uri="{FF2B5EF4-FFF2-40B4-BE49-F238E27FC236}">
                <a16:creationId xmlns:a16="http://schemas.microsoft.com/office/drawing/2014/main" id="{12254853-D3E5-D245-819F-32E78C44EAB3}"/>
              </a:ext>
            </a:extLst>
          </p:cNvPr>
          <p:cNvPicPr>
            <a:picLocks noChangeAspect="1"/>
          </p:cNvPicPr>
          <p:nvPr/>
        </p:nvPicPr>
        <p:blipFill>
          <a:blip r:embed="rId5"/>
          <a:stretch>
            <a:fillRect/>
          </a:stretch>
        </p:blipFill>
        <p:spPr>
          <a:xfrm>
            <a:off x="9858356" y="1716001"/>
            <a:ext cx="2335729" cy="2028686"/>
          </a:xfrm>
          <a:prstGeom prst="rect">
            <a:avLst/>
          </a:prstGeom>
        </p:spPr>
      </p:pic>
      <p:pic>
        <p:nvPicPr>
          <p:cNvPr id="17" name="图片 16">
            <a:extLst>
              <a:ext uri="{FF2B5EF4-FFF2-40B4-BE49-F238E27FC236}">
                <a16:creationId xmlns:a16="http://schemas.microsoft.com/office/drawing/2014/main" id="{4E86D653-E3D6-F74A-A2B3-949426F0584E}"/>
              </a:ext>
            </a:extLst>
          </p:cNvPr>
          <p:cNvPicPr>
            <a:picLocks noChangeAspect="1"/>
          </p:cNvPicPr>
          <p:nvPr/>
        </p:nvPicPr>
        <p:blipFill>
          <a:blip r:embed="rId6"/>
          <a:stretch>
            <a:fillRect/>
          </a:stretch>
        </p:blipFill>
        <p:spPr>
          <a:xfrm>
            <a:off x="2454125" y="1716001"/>
            <a:ext cx="2335729" cy="2028686"/>
          </a:xfrm>
          <a:prstGeom prst="rect">
            <a:avLst/>
          </a:prstGeom>
        </p:spPr>
      </p:pic>
      <p:pic>
        <p:nvPicPr>
          <p:cNvPr id="20" name="图片 19">
            <a:extLst>
              <a:ext uri="{FF2B5EF4-FFF2-40B4-BE49-F238E27FC236}">
                <a16:creationId xmlns:a16="http://schemas.microsoft.com/office/drawing/2014/main" id="{BA8C73D6-110E-D446-AC87-1138B8149260}"/>
              </a:ext>
            </a:extLst>
          </p:cNvPr>
          <p:cNvPicPr>
            <a:picLocks noChangeAspect="1"/>
          </p:cNvPicPr>
          <p:nvPr/>
        </p:nvPicPr>
        <p:blipFill>
          <a:blip r:embed="rId7"/>
          <a:stretch>
            <a:fillRect/>
          </a:stretch>
        </p:blipFill>
        <p:spPr>
          <a:xfrm>
            <a:off x="5277266" y="3975225"/>
            <a:ext cx="1625600" cy="2349500"/>
          </a:xfrm>
          <a:prstGeom prst="rect">
            <a:avLst/>
          </a:prstGeom>
        </p:spPr>
      </p:pic>
      <p:pic>
        <p:nvPicPr>
          <p:cNvPr id="23" name="图片 22">
            <a:extLst>
              <a:ext uri="{FF2B5EF4-FFF2-40B4-BE49-F238E27FC236}">
                <a16:creationId xmlns:a16="http://schemas.microsoft.com/office/drawing/2014/main" id="{9B118BA8-775B-E546-BE01-D16EAB454954}"/>
              </a:ext>
            </a:extLst>
          </p:cNvPr>
          <p:cNvPicPr>
            <a:picLocks noChangeAspect="1"/>
          </p:cNvPicPr>
          <p:nvPr/>
        </p:nvPicPr>
        <p:blipFill>
          <a:blip r:embed="rId8"/>
          <a:stretch>
            <a:fillRect/>
          </a:stretch>
        </p:blipFill>
        <p:spPr>
          <a:xfrm>
            <a:off x="10213420" y="3975225"/>
            <a:ext cx="1625600" cy="2349500"/>
          </a:xfrm>
          <a:prstGeom prst="rect">
            <a:avLst/>
          </a:prstGeom>
        </p:spPr>
      </p:pic>
      <p:pic>
        <p:nvPicPr>
          <p:cNvPr id="25" name="图片 24">
            <a:extLst>
              <a:ext uri="{FF2B5EF4-FFF2-40B4-BE49-F238E27FC236}">
                <a16:creationId xmlns:a16="http://schemas.microsoft.com/office/drawing/2014/main" id="{224F0671-B4A5-CC4A-B61F-18F3FA820CBD}"/>
              </a:ext>
            </a:extLst>
          </p:cNvPr>
          <p:cNvPicPr>
            <a:picLocks noChangeAspect="1"/>
          </p:cNvPicPr>
          <p:nvPr/>
        </p:nvPicPr>
        <p:blipFill>
          <a:blip r:embed="rId9"/>
          <a:stretch>
            <a:fillRect/>
          </a:stretch>
        </p:blipFill>
        <p:spPr>
          <a:xfrm>
            <a:off x="2834534" y="3975225"/>
            <a:ext cx="1625600" cy="2349500"/>
          </a:xfrm>
          <a:prstGeom prst="rect">
            <a:avLst/>
          </a:prstGeom>
        </p:spPr>
      </p:pic>
      <p:pic>
        <p:nvPicPr>
          <p:cNvPr id="28" name="图片 27">
            <a:extLst>
              <a:ext uri="{FF2B5EF4-FFF2-40B4-BE49-F238E27FC236}">
                <a16:creationId xmlns:a16="http://schemas.microsoft.com/office/drawing/2014/main" id="{6DCEB002-4853-8F40-8AAC-45C08393B4DC}"/>
              </a:ext>
            </a:extLst>
          </p:cNvPr>
          <p:cNvPicPr>
            <a:picLocks noChangeAspect="1"/>
          </p:cNvPicPr>
          <p:nvPr/>
        </p:nvPicPr>
        <p:blipFill>
          <a:blip r:embed="rId10"/>
          <a:stretch>
            <a:fillRect/>
          </a:stretch>
        </p:blipFill>
        <p:spPr>
          <a:xfrm>
            <a:off x="7745343" y="3975225"/>
            <a:ext cx="1625600" cy="2349500"/>
          </a:xfrm>
          <a:prstGeom prst="rect">
            <a:avLst/>
          </a:prstGeom>
        </p:spPr>
      </p:pic>
      <p:pic>
        <p:nvPicPr>
          <p:cNvPr id="36" name="图片 35">
            <a:extLst>
              <a:ext uri="{FF2B5EF4-FFF2-40B4-BE49-F238E27FC236}">
                <a16:creationId xmlns:a16="http://schemas.microsoft.com/office/drawing/2014/main" id="{7C05F94D-48C2-4547-8157-244F029391A6}"/>
              </a:ext>
            </a:extLst>
          </p:cNvPr>
          <p:cNvPicPr>
            <a:picLocks noChangeAspect="1"/>
          </p:cNvPicPr>
          <p:nvPr/>
        </p:nvPicPr>
        <p:blipFill>
          <a:blip r:embed="rId2"/>
          <a:stretch>
            <a:fillRect/>
          </a:stretch>
        </p:blipFill>
        <p:spPr>
          <a:xfrm>
            <a:off x="391802" y="3981002"/>
            <a:ext cx="1625600" cy="2343723"/>
          </a:xfrm>
          <a:prstGeom prst="rect">
            <a:avLst/>
          </a:prstGeom>
        </p:spPr>
      </p:pic>
      <p:sp>
        <p:nvSpPr>
          <p:cNvPr id="38" name="文本框 37">
            <a:extLst>
              <a:ext uri="{FF2B5EF4-FFF2-40B4-BE49-F238E27FC236}">
                <a16:creationId xmlns:a16="http://schemas.microsoft.com/office/drawing/2014/main" id="{457651E6-16C2-2B48-A94D-4122A3948993}"/>
              </a:ext>
            </a:extLst>
          </p:cNvPr>
          <p:cNvSpPr txBox="1"/>
          <p:nvPr/>
        </p:nvSpPr>
        <p:spPr>
          <a:xfrm>
            <a:off x="-52717" y="6351240"/>
            <a:ext cx="2501900" cy="307777"/>
          </a:xfrm>
          <a:prstGeom prst="rect">
            <a:avLst/>
          </a:prstGeom>
          <a:noFill/>
        </p:spPr>
        <p:txBody>
          <a:bodyPr wrap="square" rtlCol="0">
            <a:spAutoFit/>
          </a:bodyPr>
          <a:lstStyle/>
          <a:p>
            <a:pPr algn="ctr"/>
            <a:r>
              <a:rPr kumimoji="1" lang="en-US" altLang="zh-CN" sz="1400" dirty="0"/>
              <a:t>(scale)</a:t>
            </a:r>
            <a:endParaRPr kumimoji="1" lang="zh-CN" altLang="en-US" sz="1400" dirty="0"/>
          </a:p>
        </p:txBody>
      </p:sp>
    </p:spTree>
    <p:extLst>
      <p:ext uri="{BB962C8B-B14F-4D97-AF65-F5344CB8AC3E}">
        <p14:creationId xmlns:p14="http://schemas.microsoft.com/office/powerpoint/2010/main" val="331849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15615-904F-E547-B380-4FE2B0242F39}"/>
              </a:ext>
            </a:extLst>
          </p:cNvPr>
          <p:cNvSpPr>
            <a:spLocks noGrp="1"/>
          </p:cNvSpPr>
          <p:nvPr>
            <p:ph type="title"/>
          </p:nvPr>
        </p:nvSpPr>
        <p:spPr/>
        <p:txBody>
          <a:bodyPr/>
          <a:lstStyle/>
          <a:p>
            <a:r>
              <a:rPr kumimoji="1" lang="en-US" altLang="zh-CN" dirty="0">
                <a:latin typeface="+mj-ea"/>
              </a:rPr>
              <a:t>a*Scharr</a:t>
            </a:r>
            <a:r>
              <a:rPr kumimoji="1" lang="zh-CN" altLang="en-US" dirty="0">
                <a:latin typeface="+mj-ea"/>
              </a:rPr>
              <a:t> </a:t>
            </a:r>
            <a:r>
              <a:rPr kumimoji="1" lang="en-US" altLang="zh-CN" dirty="0">
                <a:latin typeface="+mj-ea"/>
              </a:rPr>
              <a:t>+</a:t>
            </a:r>
            <a:r>
              <a:rPr kumimoji="1" lang="zh-CN" altLang="en-US" dirty="0">
                <a:latin typeface="+mj-ea"/>
              </a:rPr>
              <a:t> </a:t>
            </a:r>
            <a:r>
              <a:rPr kumimoji="1" lang="en-US" altLang="zh-CN" dirty="0">
                <a:latin typeface="+mj-ea"/>
              </a:rPr>
              <a:t>b*FT</a:t>
            </a:r>
            <a:r>
              <a:rPr kumimoji="1" lang="zh-CN" altLang="en-US" dirty="0">
                <a:latin typeface="+mj-ea"/>
              </a:rPr>
              <a:t> </a:t>
            </a:r>
            <a:r>
              <a:rPr kumimoji="1" lang="en-US" altLang="zh-CN" dirty="0">
                <a:latin typeface="+mj-ea"/>
              </a:rPr>
              <a:t>Saliency</a:t>
            </a:r>
            <a:r>
              <a:rPr kumimoji="1" lang="zh-CN" altLang="en-US" dirty="0">
                <a:latin typeface="+mj-ea"/>
              </a:rPr>
              <a:t> </a:t>
            </a:r>
            <a:r>
              <a:rPr kumimoji="1" lang="en-US" altLang="zh-CN" dirty="0">
                <a:latin typeface="+mj-ea"/>
              </a:rPr>
              <a:t>+</a:t>
            </a:r>
            <a:r>
              <a:rPr kumimoji="1" lang="zh-CN" altLang="en-US" dirty="0">
                <a:latin typeface="+mj-ea"/>
              </a:rPr>
              <a:t> </a:t>
            </a:r>
            <a:r>
              <a:rPr kumimoji="1" lang="en-US" altLang="zh-CN" dirty="0">
                <a:latin typeface="+mj-ea"/>
              </a:rPr>
              <a:t>c*depth</a:t>
            </a:r>
            <a:endParaRPr kumimoji="1" lang="zh-CN" altLang="en-US" dirty="0">
              <a:latin typeface="+mj-ea"/>
            </a:endParaRPr>
          </a:p>
        </p:txBody>
      </p:sp>
      <p:pic>
        <p:nvPicPr>
          <p:cNvPr id="5" name="图片 4">
            <a:extLst>
              <a:ext uri="{FF2B5EF4-FFF2-40B4-BE49-F238E27FC236}">
                <a16:creationId xmlns:a16="http://schemas.microsoft.com/office/drawing/2014/main" id="{A6670110-3B2C-E54A-A2AB-9E1B283C9132}"/>
              </a:ext>
            </a:extLst>
          </p:cNvPr>
          <p:cNvPicPr>
            <a:picLocks noChangeAspect="1"/>
          </p:cNvPicPr>
          <p:nvPr/>
        </p:nvPicPr>
        <p:blipFill>
          <a:blip r:embed="rId2"/>
          <a:stretch>
            <a:fillRect/>
          </a:stretch>
        </p:blipFill>
        <p:spPr>
          <a:xfrm>
            <a:off x="4878460" y="1779688"/>
            <a:ext cx="2396467" cy="2033700"/>
          </a:xfrm>
          <a:prstGeom prst="rect">
            <a:avLst/>
          </a:prstGeom>
        </p:spPr>
      </p:pic>
      <p:pic>
        <p:nvPicPr>
          <p:cNvPr id="7" name="图片 6">
            <a:extLst>
              <a:ext uri="{FF2B5EF4-FFF2-40B4-BE49-F238E27FC236}">
                <a16:creationId xmlns:a16="http://schemas.microsoft.com/office/drawing/2014/main" id="{65187CCA-6DDC-554E-A55E-CF35F16C8CFD}"/>
              </a:ext>
            </a:extLst>
          </p:cNvPr>
          <p:cNvPicPr>
            <a:picLocks noChangeAspect="1"/>
          </p:cNvPicPr>
          <p:nvPr/>
        </p:nvPicPr>
        <p:blipFill>
          <a:blip r:embed="rId3"/>
          <a:stretch>
            <a:fillRect/>
          </a:stretch>
        </p:blipFill>
        <p:spPr>
          <a:xfrm>
            <a:off x="2439230" y="1779688"/>
            <a:ext cx="2396467" cy="2033700"/>
          </a:xfrm>
          <a:prstGeom prst="rect">
            <a:avLst/>
          </a:prstGeom>
        </p:spPr>
      </p:pic>
      <p:pic>
        <p:nvPicPr>
          <p:cNvPr id="9" name="图片 8">
            <a:extLst>
              <a:ext uri="{FF2B5EF4-FFF2-40B4-BE49-F238E27FC236}">
                <a16:creationId xmlns:a16="http://schemas.microsoft.com/office/drawing/2014/main" id="{3BA8D6C2-33A3-D04B-A6D5-C4933B76572B}"/>
              </a:ext>
            </a:extLst>
          </p:cNvPr>
          <p:cNvPicPr>
            <a:picLocks noChangeAspect="1"/>
          </p:cNvPicPr>
          <p:nvPr/>
        </p:nvPicPr>
        <p:blipFill>
          <a:blip r:embed="rId4"/>
          <a:stretch>
            <a:fillRect/>
          </a:stretch>
        </p:blipFill>
        <p:spPr>
          <a:xfrm>
            <a:off x="0" y="1779688"/>
            <a:ext cx="2396467" cy="2033700"/>
          </a:xfrm>
          <a:prstGeom prst="rect">
            <a:avLst/>
          </a:prstGeom>
        </p:spPr>
      </p:pic>
      <p:pic>
        <p:nvPicPr>
          <p:cNvPr id="11" name="图片 10">
            <a:extLst>
              <a:ext uri="{FF2B5EF4-FFF2-40B4-BE49-F238E27FC236}">
                <a16:creationId xmlns:a16="http://schemas.microsoft.com/office/drawing/2014/main" id="{387E0029-4337-DA49-933E-58C95D7ADF6F}"/>
              </a:ext>
            </a:extLst>
          </p:cNvPr>
          <p:cNvPicPr>
            <a:picLocks noChangeAspect="1"/>
          </p:cNvPicPr>
          <p:nvPr/>
        </p:nvPicPr>
        <p:blipFill>
          <a:blip r:embed="rId5"/>
          <a:stretch>
            <a:fillRect/>
          </a:stretch>
        </p:blipFill>
        <p:spPr>
          <a:xfrm>
            <a:off x="7336996" y="1779688"/>
            <a:ext cx="2396467" cy="2033700"/>
          </a:xfrm>
          <a:prstGeom prst="rect">
            <a:avLst/>
          </a:prstGeom>
        </p:spPr>
      </p:pic>
      <p:pic>
        <p:nvPicPr>
          <p:cNvPr id="19" name="图片 18">
            <a:extLst>
              <a:ext uri="{FF2B5EF4-FFF2-40B4-BE49-F238E27FC236}">
                <a16:creationId xmlns:a16="http://schemas.microsoft.com/office/drawing/2014/main" id="{BC47ADAE-62C7-FC42-B589-DADC4B898C40}"/>
              </a:ext>
            </a:extLst>
          </p:cNvPr>
          <p:cNvPicPr>
            <a:picLocks noChangeAspect="1"/>
          </p:cNvPicPr>
          <p:nvPr/>
        </p:nvPicPr>
        <p:blipFill>
          <a:blip r:embed="rId6"/>
          <a:stretch>
            <a:fillRect/>
          </a:stretch>
        </p:blipFill>
        <p:spPr>
          <a:xfrm>
            <a:off x="7698909" y="3943849"/>
            <a:ext cx="1663700" cy="2349500"/>
          </a:xfrm>
          <a:prstGeom prst="rect">
            <a:avLst/>
          </a:prstGeom>
        </p:spPr>
      </p:pic>
      <p:pic>
        <p:nvPicPr>
          <p:cNvPr id="21" name="图片 20">
            <a:extLst>
              <a:ext uri="{FF2B5EF4-FFF2-40B4-BE49-F238E27FC236}">
                <a16:creationId xmlns:a16="http://schemas.microsoft.com/office/drawing/2014/main" id="{B9576EC7-C3D0-BF4E-8C66-F64B82060C40}"/>
              </a:ext>
            </a:extLst>
          </p:cNvPr>
          <p:cNvPicPr>
            <a:picLocks noChangeAspect="1"/>
          </p:cNvPicPr>
          <p:nvPr/>
        </p:nvPicPr>
        <p:blipFill>
          <a:blip r:embed="rId7"/>
          <a:stretch>
            <a:fillRect/>
          </a:stretch>
        </p:blipFill>
        <p:spPr>
          <a:xfrm>
            <a:off x="5235902" y="3943849"/>
            <a:ext cx="1663700" cy="2349500"/>
          </a:xfrm>
          <a:prstGeom prst="rect">
            <a:avLst/>
          </a:prstGeom>
        </p:spPr>
      </p:pic>
      <p:pic>
        <p:nvPicPr>
          <p:cNvPr id="23" name="图片 22">
            <a:extLst>
              <a:ext uri="{FF2B5EF4-FFF2-40B4-BE49-F238E27FC236}">
                <a16:creationId xmlns:a16="http://schemas.microsoft.com/office/drawing/2014/main" id="{F1DF81E8-A15F-BA46-B2BD-F36B74089404}"/>
              </a:ext>
            </a:extLst>
          </p:cNvPr>
          <p:cNvPicPr>
            <a:picLocks noChangeAspect="1"/>
          </p:cNvPicPr>
          <p:nvPr/>
        </p:nvPicPr>
        <p:blipFill>
          <a:blip r:embed="rId8"/>
          <a:stretch>
            <a:fillRect/>
          </a:stretch>
        </p:blipFill>
        <p:spPr>
          <a:xfrm>
            <a:off x="10161916" y="3943849"/>
            <a:ext cx="1663700" cy="2349500"/>
          </a:xfrm>
          <a:prstGeom prst="rect">
            <a:avLst/>
          </a:prstGeom>
        </p:spPr>
      </p:pic>
      <p:pic>
        <p:nvPicPr>
          <p:cNvPr id="25" name="图片 24">
            <a:extLst>
              <a:ext uri="{FF2B5EF4-FFF2-40B4-BE49-F238E27FC236}">
                <a16:creationId xmlns:a16="http://schemas.microsoft.com/office/drawing/2014/main" id="{249DEB75-86B2-DB47-B18B-6F25D6DF4865}"/>
              </a:ext>
            </a:extLst>
          </p:cNvPr>
          <p:cNvPicPr>
            <a:picLocks noChangeAspect="1"/>
          </p:cNvPicPr>
          <p:nvPr/>
        </p:nvPicPr>
        <p:blipFill>
          <a:blip r:embed="rId9"/>
          <a:stretch>
            <a:fillRect/>
          </a:stretch>
        </p:blipFill>
        <p:spPr>
          <a:xfrm>
            <a:off x="2799065" y="3943849"/>
            <a:ext cx="1663700" cy="2349500"/>
          </a:xfrm>
          <a:prstGeom prst="rect">
            <a:avLst/>
          </a:prstGeom>
        </p:spPr>
      </p:pic>
      <p:pic>
        <p:nvPicPr>
          <p:cNvPr id="27" name="图片 26">
            <a:extLst>
              <a:ext uri="{FF2B5EF4-FFF2-40B4-BE49-F238E27FC236}">
                <a16:creationId xmlns:a16="http://schemas.microsoft.com/office/drawing/2014/main" id="{0955A283-A4D7-2846-840F-6893D5C3437A}"/>
              </a:ext>
            </a:extLst>
          </p:cNvPr>
          <p:cNvPicPr>
            <a:picLocks noChangeAspect="1"/>
          </p:cNvPicPr>
          <p:nvPr/>
        </p:nvPicPr>
        <p:blipFill>
          <a:blip r:embed="rId10"/>
          <a:stretch>
            <a:fillRect/>
          </a:stretch>
        </p:blipFill>
        <p:spPr>
          <a:xfrm>
            <a:off x="9795532" y="1779688"/>
            <a:ext cx="2396468" cy="2033700"/>
          </a:xfrm>
          <a:prstGeom prst="rect">
            <a:avLst/>
          </a:prstGeom>
        </p:spPr>
      </p:pic>
      <p:pic>
        <p:nvPicPr>
          <p:cNvPr id="28" name="图片 27">
            <a:extLst>
              <a:ext uri="{FF2B5EF4-FFF2-40B4-BE49-F238E27FC236}">
                <a16:creationId xmlns:a16="http://schemas.microsoft.com/office/drawing/2014/main" id="{C3000EE8-ADD3-FB4C-A161-C7E0E9D34A9B}"/>
              </a:ext>
            </a:extLst>
          </p:cNvPr>
          <p:cNvPicPr>
            <a:picLocks noChangeAspect="1"/>
          </p:cNvPicPr>
          <p:nvPr/>
        </p:nvPicPr>
        <p:blipFill>
          <a:blip r:embed="rId4"/>
          <a:stretch>
            <a:fillRect/>
          </a:stretch>
        </p:blipFill>
        <p:spPr>
          <a:xfrm>
            <a:off x="366384" y="3943849"/>
            <a:ext cx="1663700" cy="2349500"/>
          </a:xfrm>
          <a:prstGeom prst="rect">
            <a:avLst/>
          </a:prstGeom>
        </p:spPr>
      </p:pic>
      <p:sp>
        <p:nvSpPr>
          <p:cNvPr id="29" name="文本框 28">
            <a:extLst>
              <a:ext uri="{FF2B5EF4-FFF2-40B4-BE49-F238E27FC236}">
                <a16:creationId xmlns:a16="http://schemas.microsoft.com/office/drawing/2014/main" id="{2D338569-38D3-814A-8A10-9DADC5D603B6}"/>
              </a:ext>
            </a:extLst>
          </p:cNvPr>
          <p:cNvSpPr txBox="1"/>
          <p:nvPr/>
        </p:nvSpPr>
        <p:spPr>
          <a:xfrm>
            <a:off x="2396384" y="1467370"/>
            <a:ext cx="2501900" cy="307777"/>
          </a:xfrm>
          <a:prstGeom prst="rect">
            <a:avLst/>
          </a:prstGeom>
          <a:noFill/>
        </p:spPr>
        <p:txBody>
          <a:bodyPr wrap="square" rtlCol="0">
            <a:spAutoFit/>
          </a:bodyPr>
          <a:lstStyle/>
          <a:p>
            <a:pPr algn="ctr"/>
            <a:r>
              <a:rPr kumimoji="1" lang="en-US" altLang="zh-CN" sz="1400" dirty="0"/>
              <a:t>forwarded Scharr</a:t>
            </a:r>
            <a:endParaRPr kumimoji="1" lang="zh-CN" altLang="en-US" sz="1400" dirty="0"/>
          </a:p>
        </p:txBody>
      </p:sp>
      <p:sp>
        <p:nvSpPr>
          <p:cNvPr id="30" name="文本框 29">
            <a:extLst>
              <a:ext uri="{FF2B5EF4-FFF2-40B4-BE49-F238E27FC236}">
                <a16:creationId xmlns:a16="http://schemas.microsoft.com/office/drawing/2014/main" id="{FE65ACF7-FDFB-4B48-9286-C427655C991D}"/>
              </a:ext>
            </a:extLst>
          </p:cNvPr>
          <p:cNvSpPr txBox="1"/>
          <p:nvPr/>
        </p:nvSpPr>
        <p:spPr>
          <a:xfrm>
            <a:off x="4784363" y="1467370"/>
            <a:ext cx="2501900" cy="307777"/>
          </a:xfrm>
          <a:prstGeom prst="rect">
            <a:avLst/>
          </a:prstGeom>
          <a:noFill/>
        </p:spPr>
        <p:txBody>
          <a:bodyPr wrap="square" rtlCol="0">
            <a:spAutoFit/>
          </a:bodyPr>
          <a:lstStyle/>
          <a:p>
            <a:pPr algn="ctr"/>
            <a:r>
              <a:rPr kumimoji="1" lang="en-US" altLang="zh-CN" sz="1400" dirty="0"/>
              <a:t>forwarded FT</a:t>
            </a:r>
            <a:endParaRPr kumimoji="1" lang="zh-CN" altLang="en-US" sz="1400" dirty="0"/>
          </a:p>
        </p:txBody>
      </p:sp>
      <p:sp>
        <p:nvSpPr>
          <p:cNvPr id="31" name="文本框 30">
            <a:extLst>
              <a:ext uri="{FF2B5EF4-FFF2-40B4-BE49-F238E27FC236}">
                <a16:creationId xmlns:a16="http://schemas.microsoft.com/office/drawing/2014/main" id="{0EA4ED22-8B5D-604D-8DEC-A7B0EB496C20}"/>
              </a:ext>
            </a:extLst>
          </p:cNvPr>
          <p:cNvSpPr txBox="1"/>
          <p:nvPr/>
        </p:nvSpPr>
        <p:spPr>
          <a:xfrm>
            <a:off x="7282143" y="1457068"/>
            <a:ext cx="2501900" cy="307777"/>
          </a:xfrm>
          <a:prstGeom prst="rect">
            <a:avLst/>
          </a:prstGeom>
          <a:noFill/>
        </p:spPr>
        <p:txBody>
          <a:bodyPr wrap="square" rtlCol="0">
            <a:spAutoFit/>
          </a:bodyPr>
          <a:lstStyle/>
          <a:p>
            <a:pPr algn="ctr"/>
            <a:r>
              <a:rPr kumimoji="1" lang="en-US" altLang="zh-CN" sz="1400" dirty="0"/>
              <a:t>depth image</a:t>
            </a:r>
            <a:endParaRPr kumimoji="1" lang="zh-CN" altLang="en-US" sz="1400" dirty="0"/>
          </a:p>
        </p:txBody>
      </p:sp>
      <p:sp>
        <p:nvSpPr>
          <p:cNvPr id="32" name="文本框 31">
            <a:extLst>
              <a:ext uri="{FF2B5EF4-FFF2-40B4-BE49-F238E27FC236}">
                <a16:creationId xmlns:a16="http://schemas.microsoft.com/office/drawing/2014/main" id="{7624EA0C-E6DD-A94E-8283-0091D448CF9F}"/>
              </a:ext>
            </a:extLst>
          </p:cNvPr>
          <p:cNvSpPr txBox="1"/>
          <p:nvPr/>
        </p:nvSpPr>
        <p:spPr>
          <a:xfrm>
            <a:off x="9674242" y="1474026"/>
            <a:ext cx="2501900" cy="307777"/>
          </a:xfrm>
          <a:prstGeom prst="rect">
            <a:avLst/>
          </a:prstGeom>
          <a:noFill/>
        </p:spPr>
        <p:txBody>
          <a:bodyPr wrap="square" rtlCol="0">
            <a:spAutoFit/>
          </a:bodyPr>
          <a:lstStyle/>
          <a:p>
            <a:pPr algn="ctr"/>
            <a:r>
              <a:rPr kumimoji="1" lang="en-US" altLang="zh-CN" sz="1400" dirty="0"/>
              <a:t>Scharr</a:t>
            </a:r>
            <a:r>
              <a:rPr kumimoji="1" lang="zh-CN" altLang="en-US" sz="1400" dirty="0"/>
              <a:t> </a:t>
            </a:r>
            <a:r>
              <a:rPr kumimoji="1" lang="en-US" altLang="zh-CN" sz="1400" dirty="0"/>
              <a:t>+</a:t>
            </a:r>
            <a:r>
              <a:rPr kumimoji="1" lang="zh-CN" altLang="en-US" sz="1400" dirty="0"/>
              <a:t> </a:t>
            </a:r>
            <a:r>
              <a:rPr kumimoji="1" lang="en-US" altLang="zh-CN" sz="1400" dirty="0"/>
              <a:t>FT</a:t>
            </a:r>
            <a:r>
              <a:rPr kumimoji="1" lang="zh-CN" altLang="en-US" sz="1400" dirty="0"/>
              <a:t> </a:t>
            </a:r>
            <a:r>
              <a:rPr kumimoji="1" lang="en-US" altLang="zh-CN" sz="1400" dirty="0"/>
              <a:t>+</a:t>
            </a:r>
            <a:r>
              <a:rPr kumimoji="1" lang="zh-CN" altLang="en-US" sz="1400" dirty="0"/>
              <a:t> </a:t>
            </a:r>
            <a:r>
              <a:rPr kumimoji="1" lang="en-US" altLang="zh-CN" sz="1400" dirty="0"/>
              <a:t>depth</a:t>
            </a:r>
            <a:endParaRPr kumimoji="1" lang="zh-CN" altLang="en-US" sz="1400" dirty="0"/>
          </a:p>
        </p:txBody>
      </p:sp>
      <p:sp>
        <p:nvSpPr>
          <p:cNvPr id="33" name="文本框 32">
            <a:extLst>
              <a:ext uri="{FF2B5EF4-FFF2-40B4-BE49-F238E27FC236}">
                <a16:creationId xmlns:a16="http://schemas.microsoft.com/office/drawing/2014/main" id="{42D19C8C-1844-194C-A202-094641E116D1}"/>
              </a:ext>
            </a:extLst>
          </p:cNvPr>
          <p:cNvSpPr txBox="1"/>
          <p:nvPr/>
        </p:nvSpPr>
        <p:spPr>
          <a:xfrm>
            <a:off x="0" y="1467370"/>
            <a:ext cx="2501900" cy="307777"/>
          </a:xfrm>
          <a:prstGeom prst="rect">
            <a:avLst/>
          </a:prstGeom>
          <a:noFill/>
        </p:spPr>
        <p:txBody>
          <a:bodyPr wrap="square" rtlCol="0">
            <a:spAutoFit/>
          </a:bodyPr>
          <a:lstStyle/>
          <a:p>
            <a:pPr algn="ctr"/>
            <a:r>
              <a:rPr kumimoji="1" lang="en-US" altLang="zh-CN" sz="1400" dirty="0"/>
              <a:t>original image</a:t>
            </a:r>
            <a:endParaRPr kumimoji="1" lang="zh-CN" altLang="en-US" sz="1400" dirty="0"/>
          </a:p>
        </p:txBody>
      </p:sp>
      <p:sp>
        <p:nvSpPr>
          <p:cNvPr id="39" name="文本框 38">
            <a:extLst>
              <a:ext uri="{FF2B5EF4-FFF2-40B4-BE49-F238E27FC236}">
                <a16:creationId xmlns:a16="http://schemas.microsoft.com/office/drawing/2014/main" id="{DBBFA623-F1A4-4247-A5FD-003DD336918B}"/>
              </a:ext>
            </a:extLst>
          </p:cNvPr>
          <p:cNvSpPr txBox="1"/>
          <p:nvPr/>
        </p:nvSpPr>
        <p:spPr>
          <a:xfrm>
            <a:off x="-52717" y="6380268"/>
            <a:ext cx="2501900" cy="307777"/>
          </a:xfrm>
          <a:prstGeom prst="rect">
            <a:avLst/>
          </a:prstGeom>
          <a:noFill/>
        </p:spPr>
        <p:txBody>
          <a:bodyPr wrap="square" rtlCol="0">
            <a:spAutoFit/>
          </a:bodyPr>
          <a:lstStyle/>
          <a:p>
            <a:pPr algn="ctr"/>
            <a:r>
              <a:rPr kumimoji="1" lang="en-US" altLang="zh-CN" sz="1400" dirty="0"/>
              <a:t>(scale)</a:t>
            </a:r>
            <a:endParaRPr kumimoji="1" lang="zh-CN" altLang="en-US" sz="1400" dirty="0"/>
          </a:p>
        </p:txBody>
      </p:sp>
      <p:sp>
        <p:nvSpPr>
          <p:cNvPr id="41" name="文本框 40">
            <a:extLst>
              <a:ext uri="{FF2B5EF4-FFF2-40B4-BE49-F238E27FC236}">
                <a16:creationId xmlns:a16="http://schemas.microsoft.com/office/drawing/2014/main" id="{338B069A-FEAE-7346-9BC6-C0A213B5D8FA}"/>
              </a:ext>
            </a:extLst>
          </p:cNvPr>
          <p:cNvSpPr txBox="1"/>
          <p:nvPr/>
        </p:nvSpPr>
        <p:spPr>
          <a:xfrm>
            <a:off x="9742816" y="6327769"/>
            <a:ext cx="2501900" cy="307777"/>
          </a:xfrm>
          <a:prstGeom prst="rect">
            <a:avLst/>
          </a:prstGeom>
          <a:noFill/>
        </p:spPr>
        <p:txBody>
          <a:bodyPr wrap="square" rtlCol="0">
            <a:spAutoFit/>
          </a:bodyPr>
          <a:lstStyle/>
          <a:p>
            <a:pPr algn="ctr"/>
            <a:r>
              <a:rPr kumimoji="1" lang="en-US" altLang="zh-CN" sz="1400" dirty="0"/>
              <a:t>FT 6 : depth 4</a:t>
            </a:r>
            <a:endParaRPr kumimoji="1" lang="zh-CN" altLang="en-US" sz="1400" dirty="0"/>
          </a:p>
        </p:txBody>
      </p:sp>
    </p:spTree>
    <p:extLst>
      <p:ext uri="{BB962C8B-B14F-4D97-AF65-F5344CB8AC3E}">
        <p14:creationId xmlns:p14="http://schemas.microsoft.com/office/powerpoint/2010/main" val="356612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5DF10-F6C5-42CD-8E13-42669AB4E4B9}"/>
              </a:ext>
            </a:extLst>
          </p:cNvPr>
          <p:cNvSpPr>
            <a:spLocks noGrp="1"/>
          </p:cNvSpPr>
          <p:nvPr>
            <p:ph type="ctrTitle"/>
          </p:nvPr>
        </p:nvSpPr>
        <p:spPr/>
        <p:txBody>
          <a:bodyPr>
            <a:normAutofit/>
          </a:bodyPr>
          <a:lstStyle/>
          <a:p>
            <a:r>
              <a:rPr lang="zh-CN" altLang="en-US" sz="4800" dirty="0"/>
              <a:t>特殊物体的检测和保护</a:t>
            </a:r>
          </a:p>
        </p:txBody>
      </p:sp>
      <p:sp>
        <p:nvSpPr>
          <p:cNvPr id="3" name="副标题 2">
            <a:extLst>
              <a:ext uri="{FF2B5EF4-FFF2-40B4-BE49-F238E27FC236}">
                <a16:creationId xmlns:a16="http://schemas.microsoft.com/office/drawing/2014/main" id="{839BCB5D-48E9-4E13-83B5-60E16BF51594}"/>
              </a:ext>
            </a:extLst>
          </p:cNvPr>
          <p:cNvSpPr>
            <a:spLocks noGrp="1"/>
          </p:cNvSpPr>
          <p:nvPr>
            <p:ph type="subTitle" idx="1"/>
          </p:nvPr>
        </p:nvSpPr>
        <p:spPr/>
        <p:txBody>
          <a:bodyPr/>
          <a:lstStyle/>
          <a:p>
            <a:r>
              <a:rPr lang="zh-CN" altLang="en-US" dirty="0"/>
              <a:t>直线  人脸</a:t>
            </a:r>
            <a:endParaRPr lang="en-US" altLang="zh-CN" dirty="0"/>
          </a:p>
          <a:p>
            <a:endParaRPr lang="en-US" altLang="zh-CN" dirty="0"/>
          </a:p>
        </p:txBody>
      </p:sp>
    </p:spTree>
    <p:extLst>
      <p:ext uri="{BB962C8B-B14F-4D97-AF65-F5344CB8AC3E}">
        <p14:creationId xmlns:p14="http://schemas.microsoft.com/office/powerpoint/2010/main" val="38952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3FFED-5664-4652-9E32-0CE4166FB44F}"/>
              </a:ext>
            </a:extLst>
          </p:cNvPr>
          <p:cNvSpPr>
            <a:spLocks noGrp="1"/>
          </p:cNvSpPr>
          <p:nvPr>
            <p:ph type="title"/>
          </p:nvPr>
        </p:nvSpPr>
        <p:spPr/>
        <p:txBody>
          <a:bodyPr>
            <a:normAutofit/>
          </a:bodyPr>
          <a:lstStyle/>
          <a:p>
            <a:r>
              <a:rPr lang="zh-CN" altLang="en-US" sz="3600" dirty="0"/>
              <a:t>直线的检测和保护</a:t>
            </a:r>
          </a:p>
        </p:txBody>
      </p:sp>
      <p:sp>
        <p:nvSpPr>
          <p:cNvPr id="3" name="内容占位符 2">
            <a:extLst>
              <a:ext uri="{FF2B5EF4-FFF2-40B4-BE49-F238E27FC236}">
                <a16:creationId xmlns:a16="http://schemas.microsoft.com/office/drawing/2014/main" id="{5F64AD7C-24E2-401E-967A-75DA7EBAA041}"/>
              </a:ext>
            </a:extLst>
          </p:cNvPr>
          <p:cNvSpPr>
            <a:spLocks noGrp="1"/>
          </p:cNvSpPr>
          <p:nvPr>
            <p:ph idx="1"/>
          </p:nvPr>
        </p:nvSpPr>
        <p:spPr>
          <a:xfrm>
            <a:off x="838200" y="1624614"/>
            <a:ext cx="10515600" cy="4868261"/>
          </a:xfrm>
        </p:spPr>
        <p:txBody>
          <a:bodyPr>
            <a:normAutofit/>
          </a:bodyPr>
          <a:lstStyle/>
          <a:p>
            <a:r>
              <a:rPr lang="zh-CN" altLang="en-US" dirty="0"/>
              <a:t>论文：</a:t>
            </a:r>
            <a:r>
              <a:rPr lang="en-US" altLang="zh-CN" b="1" dirty="0"/>
              <a:t>Seam Carving with Improved Edge Preservation</a:t>
            </a:r>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zh-CN" altLang="en-US" sz="2000" dirty="0"/>
              <a:t>原因：两条及以上</a:t>
            </a:r>
            <a:r>
              <a:rPr lang="en-US" altLang="zh-CN" sz="2000" dirty="0"/>
              <a:t>seam</a:t>
            </a:r>
            <a:r>
              <a:rPr lang="zh-CN" altLang="en-US" sz="2000" dirty="0"/>
              <a:t>穿过同一条直线且交点相邻</a:t>
            </a:r>
            <a:endParaRPr lang="en-US" altLang="zh-CN" sz="2000" dirty="0"/>
          </a:p>
          <a:p>
            <a:r>
              <a:rPr lang="zh-CN" altLang="en-US" sz="2000" dirty="0"/>
              <a:t>方法：对每条穿过直线的</a:t>
            </a:r>
            <a:r>
              <a:rPr lang="en-US" altLang="zh-CN" sz="2000" dirty="0"/>
              <a:t>seam</a:t>
            </a:r>
            <a:r>
              <a:rPr lang="zh-CN" altLang="en-US" sz="2000" dirty="0"/>
              <a:t>，增加交点及其周围某个半径之内的区域的能量</a:t>
            </a:r>
            <a:endParaRPr lang="en-US" altLang="zh-CN" sz="2000" dirty="0"/>
          </a:p>
          <a:p>
            <a:pPr lvl="1"/>
            <a:r>
              <a:rPr lang="zh-CN" altLang="en-US" sz="1600" dirty="0"/>
              <a:t>减小下一条</a:t>
            </a:r>
            <a:r>
              <a:rPr lang="en-US" altLang="zh-CN" sz="1600" dirty="0"/>
              <a:t>seam</a:t>
            </a:r>
            <a:r>
              <a:rPr lang="zh-CN" altLang="en-US" sz="1600" dirty="0"/>
              <a:t>经过相邻点的概率</a:t>
            </a:r>
          </a:p>
        </p:txBody>
      </p:sp>
      <p:pic>
        <p:nvPicPr>
          <p:cNvPr id="5" name="图片 4">
            <a:extLst>
              <a:ext uri="{FF2B5EF4-FFF2-40B4-BE49-F238E27FC236}">
                <a16:creationId xmlns:a16="http://schemas.microsoft.com/office/drawing/2014/main" id="{C6B6F119-2EC2-4AAF-BB7D-EC2A85074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135" y="2215903"/>
            <a:ext cx="4069080" cy="2781300"/>
          </a:xfrm>
          <a:prstGeom prst="rect">
            <a:avLst/>
          </a:prstGeom>
        </p:spPr>
      </p:pic>
      <p:pic>
        <p:nvPicPr>
          <p:cNvPr id="7" name="图片 6">
            <a:extLst>
              <a:ext uri="{FF2B5EF4-FFF2-40B4-BE49-F238E27FC236}">
                <a16:creationId xmlns:a16="http://schemas.microsoft.com/office/drawing/2014/main" id="{CED1EC01-FA92-46CC-91F5-32A3349F1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500" y="2215903"/>
            <a:ext cx="3642360" cy="2819400"/>
          </a:xfrm>
          <a:prstGeom prst="rect">
            <a:avLst/>
          </a:prstGeom>
        </p:spPr>
      </p:pic>
    </p:spTree>
    <p:extLst>
      <p:ext uri="{BB962C8B-B14F-4D97-AF65-F5344CB8AC3E}">
        <p14:creationId xmlns:p14="http://schemas.microsoft.com/office/powerpoint/2010/main" val="97331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A7B0E-A198-4A4E-8DDD-D177E76E4C47}"/>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2B9AEA7D-CFE0-48C3-B515-D389409C423D}"/>
              </a:ext>
            </a:extLst>
          </p:cNvPr>
          <p:cNvSpPr>
            <a:spLocks noGrp="1"/>
          </p:cNvSpPr>
          <p:nvPr>
            <p:ph idx="1"/>
          </p:nvPr>
        </p:nvSpPr>
        <p:spPr>
          <a:xfrm>
            <a:off x="838200" y="1825624"/>
            <a:ext cx="10515600" cy="4575175"/>
          </a:xfrm>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endParaRPr lang="en-US" altLang="zh-CN" sz="2400" dirty="0"/>
          </a:p>
          <a:p>
            <a:r>
              <a:rPr lang="zh-CN" altLang="en-US" sz="2400" dirty="0"/>
              <a:t>只需要在最开始用</a:t>
            </a:r>
            <a:r>
              <a:rPr lang="en-US" altLang="zh-CN" sz="2400" dirty="0"/>
              <a:t>Canny</a:t>
            </a:r>
            <a:r>
              <a:rPr lang="zh-CN" altLang="en-US" sz="2400" dirty="0"/>
              <a:t>边缘检测和</a:t>
            </a:r>
            <a:r>
              <a:rPr lang="en-US" altLang="zh-CN" sz="2400" dirty="0"/>
              <a:t>Hough</a:t>
            </a:r>
            <a:r>
              <a:rPr lang="zh-CN" altLang="en-US" sz="2400" dirty="0"/>
              <a:t>直线变换，检测出直线</a:t>
            </a:r>
            <a:endParaRPr lang="en-US" altLang="zh-CN" sz="2400" dirty="0"/>
          </a:p>
          <a:p>
            <a:r>
              <a:rPr lang="zh-CN" altLang="en-US" sz="2400" dirty="0"/>
              <a:t>每删掉一条</a:t>
            </a:r>
            <a:r>
              <a:rPr lang="en-US" altLang="zh-CN" sz="2400" dirty="0"/>
              <a:t>seam</a:t>
            </a:r>
            <a:r>
              <a:rPr lang="zh-CN" altLang="en-US" sz="2400" dirty="0"/>
              <a:t>就要修改交点附近的能量值</a:t>
            </a:r>
          </a:p>
        </p:txBody>
      </p:sp>
      <p:pic>
        <p:nvPicPr>
          <p:cNvPr id="4" name="内容占位符 4">
            <a:extLst>
              <a:ext uri="{FF2B5EF4-FFF2-40B4-BE49-F238E27FC236}">
                <a16:creationId xmlns:a16="http://schemas.microsoft.com/office/drawing/2014/main" id="{7390763F-EEE3-43B9-B169-3A579148E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972" y="791254"/>
            <a:ext cx="8451637" cy="4351338"/>
          </a:xfrm>
          <a:prstGeom prst="rect">
            <a:avLst/>
          </a:prstGeom>
        </p:spPr>
      </p:pic>
    </p:spTree>
    <p:extLst>
      <p:ext uri="{BB962C8B-B14F-4D97-AF65-F5344CB8AC3E}">
        <p14:creationId xmlns:p14="http://schemas.microsoft.com/office/powerpoint/2010/main" val="205947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F0297-EB1E-48E3-9753-C814E3E5CA1B}"/>
              </a:ext>
            </a:extLst>
          </p:cNvPr>
          <p:cNvSpPr>
            <a:spLocks noGrp="1"/>
          </p:cNvSpPr>
          <p:nvPr>
            <p:ph type="title"/>
          </p:nvPr>
        </p:nvSpPr>
        <p:spPr>
          <a:xfrm>
            <a:off x="838200" y="399235"/>
            <a:ext cx="10515600" cy="806727"/>
          </a:xfrm>
        </p:spPr>
        <p:txBody>
          <a:bodyPr>
            <a:normAutofit/>
          </a:bodyPr>
          <a:lstStyle/>
          <a:p>
            <a:r>
              <a:rPr lang="zh-CN" altLang="en-US" sz="3600" dirty="0"/>
              <a:t>直线检测相关</a:t>
            </a:r>
          </a:p>
        </p:txBody>
      </p:sp>
      <p:sp>
        <p:nvSpPr>
          <p:cNvPr id="3" name="内容占位符 2">
            <a:extLst>
              <a:ext uri="{FF2B5EF4-FFF2-40B4-BE49-F238E27FC236}">
                <a16:creationId xmlns:a16="http://schemas.microsoft.com/office/drawing/2014/main" id="{E98C3F4D-2855-4EC9-8A0E-864E47947212}"/>
              </a:ext>
            </a:extLst>
          </p:cNvPr>
          <p:cNvSpPr>
            <a:spLocks noGrp="1"/>
          </p:cNvSpPr>
          <p:nvPr>
            <p:ph idx="1"/>
          </p:nvPr>
        </p:nvSpPr>
        <p:spPr>
          <a:xfrm>
            <a:off x="838200" y="1205962"/>
            <a:ext cx="10515600" cy="4971002"/>
          </a:xfrm>
        </p:spPr>
        <p:txBody>
          <a:bodyPr/>
          <a:lstStyle/>
          <a:p>
            <a:r>
              <a:rPr lang="en-US" altLang="zh-CN" dirty="0"/>
              <a:t>Canny</a:t>
            </a:r>
            <a:r>
              <a:rPr lang="zh-CN" altLang="en-US" dirty="0"/>
              <a:t>边缘检测</a:t>
            </a:r>
            <a:endParaRPr lang="en-US" altLang="zh-CN" dirty="0"/>
          </a:p>
          <a:p>
            <a:endParaRPr lang="en-US" altLang="zh-CN" dirty="0"/>
          </a:p>
          <a:p>
            <a:endParaRPr lang="en-US" altLang="zh-CN" dirty="0"/>
          </a:p>
          <a:p>
            <a:endParaRPr lang="en-US" altLang="zh-CN" dirty="0"/>
          </a:p>
          <a:p>
            <a:endParaRPr lang="en-US" altLang="zh-CN" dirty="0"/>
          </a:p>
          <a:p>
            <a:endParaRPr lang="en-US" altLang="zh-CN" sz="2000" dirty="0"/>
          </a:p>
          <a:p>
            <a:r>
              <a:rPr lang="zh-CN" altLang="en-US" sz="2000" dirty="0"/>
              <a:t>双阈值筛选：设置低阈值</a:t>
            </a:r>
            <a:r>
              <a:rPr lang="en-US" altLang="zh-CN" sz="2000" dirty="0"/>
              <a:t>T</a:t>
            </a:r>
            <a:r>
              <a:rPr lang="en-US" altLang="zh-CN" sz="2000" baseline="-25000" dirty="0"/>
              <a:t>L</a:t>
            </a:r>
            <a:r>
              <a:rPr lang="zh-CN" altLang="en-US" sz="2000" dirty="0"/>
              <a:t>和高阈值</a:t>
            </a:r>
            <a:r>
              <a:rPr lang="en-US" altLang="zh-CN" sz="2000" dirty="0"/>
              <a:t>T</a:t>
            </a:r>
            <a:r>
              <a:rPr lang="en-US" altLang="zh-CN" sz="2000" baseline="-25000" dirty="0"/>
              <a:t>H</a:t>
            </a:r>
          </a:p>
          <a:p>
            <a:r>
              <a:rPr lang="zh-CN" altLang="en-US" sz="2000" dirty="0"/>
              <a:t>若像素点的梯度幅值高于</a:t>
            </a:r>
            <a:r>
              <a:rPr lang="en-US" altLang="zh-CN" sz="2000" dirty="0"/>
              <a:t>T</a:t>
            </a:r>
            <a:r>
              <a:rPr lang="en-US" altLang="zh-CN" sz="2000" baseline="-25000" dirty="0"/>
              <a:t>H</a:t>
            </a:r>
            <a:r>
              <a:rPr lang="zh-CN" altLang="en-US" sz="2000" dirty="0"/>
              <a:t>，则保留为边缘像素；若低于</a:t>
            </a:r>
            <a:r>
              <a:rPr lang="en-US" altLang="zh-CN" sz="2000" dirty="0"/>
              <a:t>T</a:t>
            </a:r>
            <a:r>
              <a:rPr lang="en-US" altLang="zh-CN" sz="2000" baseline="-25000" dirty="0"/>
              <a:t>L </a:t>
            </a:r>
            <a:r>
              <a:rPr lang="zh-CN" altLang="en-US" sz="2000" dirty="0"/>
              <a:t>，则剔除；若介于两者之间，若该像素点连接到高于</a:t>
            </a:r>
            <a:r>
              <a:rPr lang="en-US" altLang="zh-CN" sz="2000" dirty="0"/>
              <a:t>T</a:t>
            </a:r>
            <a:r>
              <a:rPr lang="en-US" altLang="zh-CN" sz="2000" baseline="-25000" dirty="0"/>
              <a:t>H</a:t>
            </a:r>
            <a:r>
              <a:rPr lang="zh-CN" altLang="en-US" sz="2000" dirty="0"/>
              <a:t>的像素点才被保留。</a:t>
            </a:r>
            <a:endParaRPr lang="en-US" altLang="zh-CN" sz="2000" dirty="0"/>
          </a:p>
          <a:p>
            <a:endParaRPr lang="en-US" altLang="zh-CN" sz="2000" dirty="0"/>
          </a:p>
          <a:p>
            <a:r>
              <a:rPr lang="zh-CN" altLang="en-US" sz="2000" dirty="0"/>
              <a:t>论文：</a:t>
            </a:r>
            <a:r>
              <a:rPr lang="en-US" altLang="zh-CN" sz="2000" dirty="0"/>
              <a:t> T</a:t>
            </a:r>
            <a:r>
              <a:rPr lang="en-US" altLang="zh-CN" sz="2000" baseline="-25000" dirty="0"/>
              <a:t>H </a:t>
            </a:r>
            <a:r>
              <a:rPr lang="en-US" altLang="zh-CN" sz="2000" dirty="0"/>
              <a:t>=100</a:t>
            </a:r>
            <a:r>
              <a:rPr lang="zh-CN" altLang="en-US" sz="2000" dirty="0"/>
              <a:t>，</a:t>
            </a:r>
            <a:r>
              <a:rPr lang="en-US" altLang="zh-CN" sz="2000" dirty="0"/>
              <a:t> T</a:t>
            </a:r>
            <a:r>
              <a:rPr lang="en-US" altLang="zh-CN" sz="2000" baseline="-25000" dirty="0"/>
              <a:t>L </a:t>
            </a:r>
            <a:r>
              <a:rPr lang="en-US" altLang="zh-CN" sz="2000" dirty="0"/>
              <a:t>=20.</a:t>
            </a:r>
            <a:endParaRPr lang="zh-CN" altLang="en-US" sz="2000" dirty="0"/>
          </a:p>
        </p:txBody>
      </p:sp>
      <p:pic>
        <p:nvPicPr>
          <p:cNvPr id="5" name="图片 4">
            <a:extLst>
              <a:ext uri="{FF2B5EF4-FFF2-40B4-BE49-F238E27FC236}">
                <a16:creationId xmlns:a16="http://schemas.microsoft.com/office/drawing/2014/main" id="{F564BE67-A493-46D8-97AB-FE9DC8ED4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310" y="1871723"/>
            <a:ext cx="3070860" cy="1744980"/>
          </a:xfrm>
          <a:prstGeom prst="rect">
            <a:avLst/>
          </a:prstGeom>
        </p:spPr>
      </p:pic>
      <p:pic>
        <p:nvPicPr>
          <p:cNvPr id="7" name="图片 6">
            <a:extLst>
              <a:ext uri="{FF2B5EF4-FFF2-40B4-BE49-F238E27FC236}">
                <a16:creationId xmlns:a16="http://schemas.microsoft.com/office/drawing/2014/main" id="{0732FE27-E93D-4648-B2B5-3C7D42AD46AA}"/>
              </a:ext>
            </a:extLst>
          </p:cNvPr>
          <p:cNvPicPr>
            <a:picLocks noChangeAspect="1"/>
          </p:cNvPicPr>
          <p:nvPr/>
        </p:nvPicPr>
        <p:blipFill rotWithShape="1">
          <a:blip r:embed="rId3">
            <a:extLst>
              <a:ext uri="{28A0092B-C50C-407E-A947-70E740481C1C}">
                <a14:useLocalDpi xmlns:a14="http://schemas.microsoft.com/office/drawing/2010/main" val="0"/>
              </a:ext>
            </a:extLst>
          </a:blip>
          <a:srcRect l="-1" r="316"/>
          <a:stretch/>
        </p:blipFill>
        <p:spPr>
          <a:xfrm>
            <a:off x="5437303" y="1406381"/>
            <a:ext cx="2960413" cy="2215681"/>
          </a:xfrm>
          <a:prstGeom prst="rect">
            <a:avLst/>
          </a:prstGeom>
        </p:spPr>
      </p:pic>
      <p:sp>
        <p:nvSpPr>
          <p:cNvPr id="12" name="文本框 11">
            <a:extLst>
              <a:ext uri="{FF2B5EF4-FFF2-40B4-BE49-F238E27FC236}">
                <a16:creationId xmlns:a16="http://schemas.microsoft.com/office/drawing/2014/main" id="{61C9F65B-02A0-464D-B8A0-9BFE5E750640}"/>
              </a:ext>
            </a:extLst>
          </p:cNvPr>
          <p:cNvSpPr txBox="1"/>
          <p:nvPr/>
        </p:nvSpPr>
        <p:spPr>
          <a:xfrm>
            <a:off x="2059619" y="2388093"/>
            <a:ext cx="1740024" cy="443884"/>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3101653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20706-5642-444B-873D-733BA362AD73}"/>
              </a:ext>
            </a:extLst>
          </p:cNvPr>
          <p:cNvSpPr>
            <a:spLocks noGrp="1"/>
          </p:cNvSpPr>
          <p:nvPr>
            <p:ph type="ctrTitle"/>
          </p:nvPr>
        </p:nvSpPr>
        <p:spPr/>
        <p:txBody>
          <a:bodyPr/>
          <a:lstStyle/>
          <a:p>
            <a:r>
              <a:rPr kumimoji="1" lang="zh-CN" altLang="en-US" dirty="0">
                <a:latin typeface="SimHei" panose="02010609060101010101" pitchFamily="49" charset="-122"/>
                <a:ea typeface="SimHei" panose="02010609060101010101" pitchFamily="49" charset="-122"/>
              </a:rPr>
              <a:t>能量函数探究</a:t>
            </a:r>
          </a:p>
        </p:txBody>
      </p:sp>
      <p:sp>
        <p:nvSpPr>
          <p:cNvPr id="3" name="副标题 2">
            <a:extLst>
              <a:ext uri="{FF2B5EF4-FFF2-40B4-BE49-F238E27FC236}">
                <a16:creationId xmlns:a16="http://schemas.microsoft.com/office/drawing/2014/main" id="{C32E103A-1445-4E43-A31C-328E171C8DB2}"/>
              </a:ext>
            </a:extLst>
          </p:cNvPr>
          <p:cNvSpPr>
            <a:spLocks noGrp="1"/>
          </p:cNvSpPr>
          <p:nvPr>
            <p:ph type="subTitle" idx="1"/>
          </p:nvPr>
        </p:nvSpPr>
        <p:spPr/>
        <p:txBody>
          <a:bodyPr/>
          <a:lstStyle/>
          <a:p>
            <a:r>
              <a:rPr kumimoji="1" lang="zh-CN" altLang="en-US" dirty="0">
                <a:latin typeface="SimHei" panose="02010609060101010101" pitchFamily="49" charset="-122"/>
                <a:ea typeface="SimHei" panose="02010609060101010101" pitchFamily="49" charset="-122"/>
              </a:rPr>
              <a:t>李华</a:t>
            </a:r>
          </a:p>
        </p:txBody>
      </p:sp>
    </p:spTree>
    <p:extLst>
      <p:ext uri="{BB962C8B-B14F-4D97-AF65-F5344CB8AC3E}">
        <p14:creationId xmlns:p14="http://schemas.microsoft.com/office/powerpoint/2010/main" val="1349634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F0297-EB1E-48E3-9753-C814E3E5CA1B}"/>
              </a:ext>
            </a:extLst>
          </p:cNvPr>
          <p:cNvSpPr>
            <a:spLocks noGrp="1"/>
          </p:cNvSpPr>
          <p:nvPr>
            <p:ph type="title"/>
          </p:nvPr>
        </p:nvSpPr>
        <p:spPr>
          <a:xfrm>
            <a:off x="838200" y="399235"/>
            <a:ext cx="10515600" cy="806727"/>
          </a:xfrm>
        </p:spPr>
        <p:txBody>
          <a:bodyPr>
            <a:normAutofit/>
          </a:bodyPr>
          <a:lstStyle/>
          <a:p>
            <a:r>
              <a:rPr lang="zh-CN" altLang="en-US" sz="3600" dirty="0"/>
              <a:t>直线检测相关</a:t>
            </a:r>
          </a:p>
        </p:txBody>
      </p:sp>
      <p:sp>
        <p:nvSpPr>
          <p:cNvPr id="3" name="内容占位符 2">
            <a:extLst>
              <a:ext uri="{FF2B5EF4-FFF2-40B4-BE49-F238E27FC236}">
                <a16:creationId xmlns:a16="http://schemas.microsoft.com/office/drawing/2014/main" id="{E98C3F4D-2855-4EC9-8A0E-864E47947212}"/>
              </a:ext>
            </a:extLst>
          </p:cNvPr>
          <p:cNvSpPr>
            <a:spLocks noGrp="1"/>
          </p:cNvSpPr>
          <p:nvPr>
            <p:ph idx="1"/>
          </p:nvPr>
        </p:nvSpPr>
        <p:spPr>
          <a:xfrm>
            <a:off x="838200" y="1205962"/>
            <a:ext cx="10515600" cy="4971002"/>
          </a:xfrm>
        </p:spPr>
        <p:txBody>
          <a:bodyPr>
            <a:normAutofit/>
          </a:bodyPr>
          <a:lstStyle/>
          <a:p>
            <a:r>
              <a:rPr lang="en-US" altLang="zh-CN" dirty="0"/>
              <a:t>Hough</a:t>
            </a:r>
            <a:r>
              <a:rPr lang="zh-CN" altLang="en-US" dirty="0"/>
              <a:t>直线变换</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sz="2000" dirty="0"/>
          </a:p>
          <a:p>
            <a:r>
              <a:rPr lang="zh-CN" altLang="en-US" sz="2000" dirty="0"/>
              <a:t>若将图像中的直线用极坐标表示：</a:t>
            </a:r>
            <a:r>
              <a:rPr lang="en-US" altLang="zh-CN" sz="2000" dirty="0"/>
              <a:t>ρ=</a:t>
            </a:r>
            <a:r>
              <a:rPr lang="en-US" altLang="zh-CN" sz="2000" dirty="0" err="1"/>
              <a:t>xcosθ+ysinθ</a:t>
            </a:r>
            <a:endParaRPr lang="en-US" altLang="zh-CN" sz="2000" dirty="0"/>
          </a:p>
          <a:p>
            <a:r>
              <a:rPr lang="zh-CN" altLang="en-US" sz="2000" dirty="0"/>
              <a:t>从图像空间变换到</a:t>
            </a:r>
            <a:r>
              <a:rPr lang="en-US" altLang="zh-CN" sz="2000" dirty="0" err="1"/>
              <a:t>ρ,θ</a:t>
            </a:r>
            <a:r>
              <a:rPr lang="zh-CN" altLang="en-US" sz="2000" dirty="0"/>
              <a:t>的参数空间：图像中的每个点对应参数空间的一条曲线，每条直线对应参数空间的一个点。</a:t>
            </a:r>
            <a:endParaRPr lang="en-US" altLang="zh-CN" sz="2000" dirty="0"/>
          </a:p>
          <a:p>
            <a:r>
              <a:rPr lang="zh-CN" altLang="en-US" sz="2000" dirty="0"/>
              <a:t>那么在图像空间中共线的点，在参数空间中交于同一点。</a:t>
            </a:r>
            <a:endParaRPr lang="en-US" altLang="zh-CN" sz="2000" dirty="0"/>
          </a:p>
          <a:p>
            <a:endParaRPr lang="zh-CN" altLang="en-US" dirty="0"/>
          </a:p>
        </p:txBody>
      </p:sp>
      <p:pic>
        <p:nvPicPr>
          <p:cNvPr id="10" name="图片 9">
            <a:extLst>
              <a:ext uri="{FF2B5EF4-FFF2-40B4-BE49-F238E27FC236}">
                <a16:creationId xmlns:a16="http://schemas.microsoft.com/office/drawing/2014/main" id="{7267BF84-771B-42D6-A06D-904C6202B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016" y="1698546"/>
            <a:ext cx="6788654" cy="2722533"/>
          </a:xfrm>
          <a:prstGeom prst="rect">
            <a:avLst/>
          </a:prstGeom>
        </p:spPr>
      </p:pic>
    </p:spTree>
    <p:extLst>
      <p:ext uri="{BB962C8B-B14F-4D97-AF65-F5344CB8AC3E}">
        <p14:creationId xmlns:p14="http://schemas.microsoft.com/office/powerpoint/2010/main" val="3175710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F0297-EB1E-48E3-9753-C814E3E5CA1B}"/>
              </a:ext>
            </a:extLst>
          </p:cNvPr>
          <p:cNvSpPr>
            <a:spLocks noGrp="1"/>
          </p:cNvSpPr>
          <p:nvPr>
            <p:ph type="title"/>
          </p:nvPr>
        </p:nvSpPr>
        <p:spPr>
          <a:xfrm>
            <a:off x="838200" y="399235"/>
            <a:ext cx="10515600" cy="806727"/>
          </a:xfrm>
        </p:spPr>
        <p:txBody>
          <a:bodyPr>
            <a:normAutofit/>
          </a:bodyPr>
          <a:lstStyle/>
          <a:p>
            <a:r>
              <a:rPr lang="zh-CN" altLang="en-US" sz="3600" dirty="0"/>
              <a:t>直线检测相关</a:t>
            </a:r>
          </a:p>
        </p:txBody>
      </p:sp>
      <p:sp>
        <p:nvSpPr>
          <p:cNvPr id="3" name="内容占位符 2">
            <a:extLst>
              <a:ext uri="{FF2B5EF4-FFF2-40B4-BE49-F238E27FC236}">
                <a16:creationId xmlns:a16="http://schemas.microsoft.com/office/drawing/2014/main" id="{E98C3F4D-2855-4EC9-8A0E-864E47947212}"/>
              </a:ext>
            </a:extLst>
          </p:cNvPr>
          <p:cNvSpPr>
            <a:spLocks noGrp="1"/>
          </p:cNvSpPr>
          <p:nvPr>
            <p:ph idx="1"/>
          </p:nvPr>
        </p:nvSpPr>
        <p:spPr>
          <a:xfrm>
            <a:off x="838200" y="1205962"/>
            <a:ext cx="10515600" cy="4971002"/>
          </a:xfrm>
        </p:spPr>
        <p:txBody>
          <a:bodyPr/>
          <a:lstStyle/>
          <a:p>
            <a:r>
              <a:rPr lang="en-US" altLang="zh-CN" dirty="0"/>
              <a:t>Hough</a:t>
            </a:r>
            <a:r>
              <a:rPr lang="zh-CN" altLang="en-US" dirty="0"/>
              <a:t>直线变换</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000" dirty="0"/>
              <a:t>threshold</a:t>
            </a:r>
            <a:r>
              <a:rPr lang="zh-CN" altLang="en-US" sz="2000" dirty="0"/>
              <a:t>：参数空间中多少条曲线相交才算作正式交点</a:t>
            </a:r>
            <a:endParaRPr lang="en-US" altLang="zh-CN" sz="2000" dirty="0"/>
          </a:p>
          <a:p>
            <a:endParaRPr lang="en-US" altLang="zh-CN" sz="2000" dirty="0"/>
          </a:p>
          <a:p>
            <a:r>
              <a:rPr lang="zh-CN" altLang="en-US" sz="2000" dirty="0"/>
              <a:t>论文：</a:t>
            </a:r>
            <a:r>
              <a:rPr lang="en-US" altLang="zh-CN" sz="2000" dirty="0"/>
              <a:t>threshold=0.6·max{I</a:t>
            </a:r>
            <a:r>
              <a:rPr lang="en-US" altLang="zh-CN" sz="2000" baseline="-25000" dirty="0"/>
              <a:t>H</a:t>
            </a:r>
            <a:r>
              <a:rPr lang="en-US" altLang="zh-CN" sz="2000" dirty="0"/>
              <a:t>}    ?</a:t>
            </a:r>
            <a:endParaRPr lang="zh-CN" altLang="en-US" sz="2000" dirty="0"/>
          </a:p>
          <a:p>
            <a:endParaRPr lang="en-US" altLang="zh-CN" dirty="0"/>
          </a:p>
          <a:p>
            <a:endParaRPr lang="zh-CN" altLang="en-US" dirty="0"/>
          </a:p>
        </p:txBody>
      </p:sp>
      <p:pic>
        <p:nvPicPr>
          <p:cNvPr id="9" name="图片 8">
            <a:extLst>
              <a:ext uri="{FF2B5EF4-FFF2-40B4-BE49-F238E27FC236}">
                <a16:creationId xmlns:a16="http://schemas.microsoft.com/office/drawing/2014/main" id="{3700EB6B-CCF1-4036-9C25-1234CD116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677" y="1802129"/>
            <a:ext cx="3581400" cy="2080260"/>
          </a:xfrm>
          <a:prstGeom prst="rect">
            <a:avLst/>
          </a:prstGeom>
        </p:spPr>
      </p:pic>
      <p:pic>
        <p:nvPicPr>
          <p:cNvPr id="11" name="图片 10">
            <a:extLst>
              <a:ext uri="{FF2B5EF4-FFF2-40B4-BE49-F238E27FC236}">
                <a16:creationId xmlns:a16="http://schemas.microsoft.com/office/drawing/2014/main" id="{4EF7AC6C-DFA5-42AF-948D-037908971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956" y="1647963"/>
            <a:ext cx="2960413" cy="2234426"/>
          </a:xfrm>
          <a:prstGeom prst="rect">
            <a:avLst/>
          </a:prstGeom>
        </p:spPr>
      </p:pic>
      <p:sp>
        <p:nvSpPr>
          <p:cNvPr id="6" name="文本框 5">
            <a:extLst>
              <a:ext uri="{FF2B5EF4-FFF2-40B4-BE49-F238E27FC236}">
                <a16:creationId xmlns:a16="http://schemas.microsoft.com/office/drawing/2014/main" id="{73A797DE-40EE-49FC-852D-0933545E5670}"/>
              </a:ext>
            </a:extLst>
          </p:cNvPr>
          <p:cNvSpPr txBox="1"/>
          <p:nvPr/>
        </p:nvSpPr>
        <p:spPr>
          <a:xfrm>
            <a:off x="2411949" y="2842259"/>
            <a:ext cx="1811045" cy="246221"/>
          </a:xfrm>
          <a:prstGeom prst="rect">
            <a:avLst/>
          </a:prstGeom>
          <a:noFill/>
          <a:ln w="28575">
            <a:solidFill>
              <a:srgbClr val="FF0000"/>
            </a:solidFill>
          </a:ln>
        </p:spPr>
        <p:txBody>
          <a:bodyPr wrap="square" rtlCol="0">
            <a:spAutoFit/>
          </a:bodyPr>
          <a:lstStyle/>
          <a:p>
            <a:endParaRPr lang="zh-CN" altLang="en-US" sz="1000" dirty="0"/>
          </a:p>
        </p:txBody>
      </p:sp>
    </p:spTree>
    <p:extLst>
      <p:ext uri="{BB962C8B-B14F-4D97-AF65-F5344CB8AC3E}">
        <p14:creationId xmlns:p14="http://schemas.microsoft.com/office/powerpoint/2010/main" val="3624331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83DFB-D953-48C4-9282-6DCAAA601D5E}"/>
              </a:ext>
            </a:extLst>
          </p:cNvPr>
          <p:cNvSpPr>
            <a:spLocks noGrp="1"/>
          </p:cNvSpPr>
          <p:nvPr>
            <p:ph type="title"/>
          </p:nvPr>
        </p:nvSpPr>
        <p:spPr/>
        <p:txBody>
          <a:bodyPr>
            <a:normAutofit/>
          </a:bodyPr>
          <a:lstStyle/>
          <a:p>
            <a:r>
              <a:rPr lang="zh-CN" altLang="en-US" sz="3200" dirty="0"/>
              <a:t>阈值的选取</a:t>
            </a:r>
          </a:p>
        </p:txBody>
      </p:sp>
      <p:sp>
        <p:nvSpPr>
          <p:cNvPr id="3" name="内容占位符 2">
            <a:extLst>
              <a:ext uri="{FF2B5EF4-FFF2-40B4-BE49-F238E27FC236}">
                <a16:creationId xmlns:a16="http://schemas.microsoft.com/office/drawing/2014/main" id="{972C1E68-90A1-43CB-9D1C-5A6D28DB92B5}"/>
              </a:ext>
            </a:extLst>
          </p:cNvPr>
          <p:cNvSpPr>
            <a:spLocks noGrp="1"/>
          </p:cNvSpPr>
          <p:nvPr>
            <p:ph idx="1"/>
          </p:nvPr>
        </p:nvSpPr>
        <p:spPr>
          <a:xfrm>
            <a:off x="838200" y="1367162"/>
            <a:ext cx="10515600" cy="4809802"/>
          </a:xfrm>
        </p:spPr>
        <p:txBody>
          <a:bodyPr/>
          <a:lstStyle/>
          <a:p>
            <a:r>
              <a:rPr lang="zh-CN" altLang="en-US" sz="2400" dirty="0"/>
              <a:t>对于</a:t>
            </a:r>
            <a:r>
              <a:rPr lang="en-US" altLang="zh-CN" sz="2400" dirty="0"/>
              <a:t>Canny</a:t>
            </a:r>
            <a:r>
              <a:rPr lang="zh-CN" altLang="en-US" sz="2400" dirty="0"/>
              <a:t>：不同的阈值得到不同的边缘效果</a:t>
            </a:r>
            <a:endParaRPr lang="en-US" altLang="zh-CN" sz="2400" dirty="0"/>
          </a:p>
          <a:p>
            <a:r>
              <a:rPr lang="zh-CN" altLang="en-US" sz="2400" dirty="0"/>
              <a:t>对于</a:t>
            </a:r>
            <a:r>
              <a:rPr lang="en-US" altLang="zh-CN" sz="2400" dirty="0"/>
              <a:t>Hough</a:t>
            </a:r>
            <a:r>
              <a:rPr lang="zh-CN" altLang="en-US" sz="2400" dirty="0"/>
              <a:t>：不同的阈值得到不同的直线数量和分布</a:t>
            </a:r>
            <a:endParaRPr lang="en-US" altLang="zh-CN" sz="2400" dirty="0"/>
          </a:p>
          <a:p>
            <a:r>
              <a:rPr lang="zh-CN" altLang="en-US" sz="2400" dirty="0"/>
              <a:t>随便设一个大致的阈值，或者对不同的图像把各种阈值取值都试一遍选出效果最好的，好像都不太合理</a:t>
            </a:r>
            <a:endParaRPr lang="en-US" altLang="zh-CN" sz="2400" dirty="0"/>
          </a:p>
          <a:p>
            <a:r>
              <a:rPr lang="zh-CN" altLang="en-US" sz="2400" dirty="0"/>
              <a:t>比较蠢的办法：手动调阈值</a:t>
            </a:r>
            <a:endParaRPr lang="en-US" altLang="zh-CN" sz="2400" dirty="0"/>
          </a:p>
          <a:p>
            <a:endParaRPr lang="zh-CN" altLang="en-US" dirty="0"/>
          </a:p>
        </p:txBody>
      </p:sp>
      <p:pic>
        <p:nvPicPr>
          <p:cNvPr id="5" name="图片 4">
            <a:extLst>
              <a:ext uri="{FF2B5EF4-FFF2-40B4-BE49-F238E27FC236}">
                <a16:creationId xmlns:a16="http://schemas.microsoft.com/office/drawing/2014/main" id="{692CE465-C09B-4A16-AA32-C28B8E1BD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516" y="3331638"/>
            <a:ext cx="7005739" cy="3304420"/>
          </a:xfrm>
          <a:prstGeom prst="rect">
            <a:avLst/>
          </a:prstGeom>
        </p:spPr>
      </p:pic>
    </p:spTree>
    <p:extLst>
      <p:ext uri="{BB962C8B-B14F-4D97-AF65-F5344CB8AC3E}">
        <p14:creationId xmlns:p14="http://schemas.microsoft.com/office/powerpoint/2010/main" val="571528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CB5BE-160D-4007-ACAE-1FEF1A125FE5}"/>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AD358298-1A37-47E3-8D69-F1C7E0FA9E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344" y="760121"/>
            <a:ext cx="3111993" cy="2304985"/>
          </a:xfrm>
        </p:spPr>
      </p:pic>
      <p:pic>
        <p:nvPicPr>
          <p:cNvPr id="7" name="图片 6">
            <a:extLst>
              <a:ext uri="{FF2B5EF4-FFF2-40B4-BE49-F238E27FC236}">
                <a16:creationId xmlns:a16="http://schemas.microsoft.com/office/drawing/2014/main" id="{01C044EF-84B4-4CA3-AFB5-3A6E98726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306" y="760120"/>
            <a:ext cx="2320809" cy="2304985"/>
          </a:xfrm>
          <a:prstGeom prst="rect">
            <a:avLst/>
          </a:prstGeom>
        </p:spPr>
      </p:pic>
      <p:pic>
        <p:nvPicPr>
          <p:cNvPr id="9" name="图片 8">
            <a:extLst>
              <a:ext uri="{FF2B5EF4-FFF2-40B4-BE49-F238E27FC236}">
                <a16:creationId xmlns:a16="http://schemas.microsoft.com/office/drawing/2014/main" id="{9E9213D9-CB62-42D2-A512-0BCA4FCAC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871" y="760121"/>
            <a:ext cx="2320808" cy="2304985"/>
          </a:xfrm>
          <a:prstGeom prst="rect">
            <a:avLst/>
          </a:prstGeom>
        </p:spPr>
      </p:pic>
      <p:pic>
        <p:nvPicPr>
          <p:cNvPr id="11" name="图片 10">
            <a:extLst>
              <a:ext uri="{FF2B5EF4-FFF2-40B4-BE49-F238E27FC236}">
                <a16:creationId xmlns:a16="http://schemas.microsoft.com/office/drawing/2014/main" id="{1F2F3A5A-71B2-4F8D-A3F9-942975C11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344" y="3709142"/>
            <a:ext cx="3593644" cy="2289387"/>
          </a:xfrm>
          <a:prstGeom prst="rect">
            <a:avLst/>
          </a:prstGeom>
        </p:spPr>
      </p:pic>
      <p:pic>
        <p:nvPicPr>
          <p:cNvPr id="13" name="图片 12">
            <a:extLst>
              <a:ext uri="{FF2B5EF4-FFF2-40B4-BE49-F238E27FC236}">
                <a16:creationId xmlns:a16="http://schemas.microsoft.com/office/drawing/2014/main" id="{F9684D0A-84A1-4889-9ADF-53E7C41873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7306" y="3709142"/>
            <a:ext cx="2437388" cy="2289387"/>
          </a:xfrm>
          <a:prstGeom prst="rect">
            <a:avLst/>
          </a:prstGeom>
        </p:spPr>
      </p:pic>
      <p:pic>
        <p:nvPicPr>
          <p:cNvPr id="15" name="图片 14">
            <a:extLst>
              <a:ext uri="{FF2B5EF4-FFF2-40B4-BE49-F238E27FC236}">
                <a16:creationId xmlns:a16="http://schemas.microsoft.com/office/drawing/2014/main" id="{4BB46C4F-5768-4E76-9B90-3A1AABA08F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2871" y="3709141"/>
            <a:ext cx="2437387" cy="2289387"/>
          </a:xfrm>
          <a:prstGeom prst="rect">
            <a:avLst/>
          </a:prstGeom>
        </p:spPr>
      </p:pic>
    </p:spTree>
    <p:extLst>
      <p:ext uri="{BB962C8B-B14F-4D97-AF65-F5344CB8AC3E}">
        <p14:creationId xmlns:p14="http://schemas.microsoft.com/office/powerpoint/2010/main" val="3256607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EA25D4-44AB-4C82-8CE6-EC5FC2B8E963}"/>
              </a:ext>
            </a:extLst>
          </p:cNvPr>
          <p:cNvSpPr>
            <a:spLocks noGrp="1"/>
          </p:cNvSpPr>
          <p:nvPr>
            <p:ph type="title"/>
          </p:nvPr>
        </p:nvSpPr>
        <p:spPr/>
        <p:txBody>
          <a:bodyPr>
            <a:normAutofit/>
          </a:bodyPr>
          <a:lstStyle/>
          <a:p>
            <a:r>
              <a:rPr lang="zh-CN" altLang="en-US" sz="3600" dirty="0"/>
              <a:t>失败案例</a:t>
            </a:r>
          </a:p>
        </p:txBody>
      </p:sp>
      <p:pic>
        <p:nvPicPr>
          <p:cNvPr id="5" name="内容占位符 4">
            <a:extLst>
              <a:ext uri="{FF2B5EF4-FFF2-40B4-BE49-F238E27FC236}">
                <a16:creationId xmlns:a16="http://schemas.microsoft.com/office/drawing/2014/main" id="{606A40B5-1DCC-4E29-816F-5EAD8B0832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20259" r="49479"/>
          <a:stretch/>
        </p:blipFill>
        <p:spPr>
          <a:xfrm>
            <a:off x="409299" y="3302419"/>
            <a:ext cx="2791102" cy="3123190"/>
          </a:xfrm>
        </p:spPr>
      </p:pic>
      <p:pic>
        <p:nvPicPr>
          <p:cNvPr id="7" name="图片 6">
            <a:extLst>
              <a:ext uri="{FF2B5EF4-FFF2-40B4-BE49-F238E27FC236}">
                <a16:creationId xmlns:a16="http://schemas.microsoft.com/office/drawing/2014/main" id="{A835F242-69EC-4240-9689-436135BF3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437" y="3701459"/>
            <a:ext cx="1714500" cy="2724150"/>
          </a:xfrm>
          <a:prstGeom prst="rect">
            <a:avLst/>
          </a:prstGeom>
        </p:spPr>
      </p:pic>
      <p:pic>
        <p:nvPicPr>
          <p:cNvPr id="9" name="图片 8">
            <a:extLst>
              <a:ext uri="{FF2B5EF4-FFF2-40B4-BE49-F238E27FC236}">
                <a16:creationId xmlns:a16="http://schemas.microsoft.com/office/drawing/2014/main" id="{CC35C797-A80C-4532-8529-64859EEC678A}"/>
              </a:ext>
            </a:extLst>
          </p:cNvPr>
          <p:cNvPicPr>
            <a:picLocks noChangeAspect="1"/>
          </p:cNvPicPr>
          <p:nvPr/>
        </p:nvPicPr>
        <p:blipFill rotWithShape="1">
          <a:blip r:embed="rId4">
            <a:extLst>
              <a:ext uri="{28A0092B-C50C-407E-A947-70E740481C1C}">
                <a14:useLocalDpi xmlns:a14="http://schemas.microsoft.com/office/drawing/2010/main" val="0"/>
              </a:ext>
            </a:extLst>
          </a:blip>
          <a:srcRect t="10509" r="48843"/>
          <a:stretch/>
        </p:blipFill>
        <p:spPr>
          <a:xfrm>
            <a:off x="6200499" y="3302419"/>
            <a:ext cx="2791102" cy="3123190"/>
          </a:xfrm>
          <a:prstGeom prst="rect">
            <a:avLst/>
          </a:prstGeom>
        </p:spPr>
      </p:pic>
      <p:pic>
        <p:nvPicPr>
          <p:cNvPr id="11" name="图片 10">
            <a:extLst>
              <a:ext uri="{FF2B5EF4-FFF2-40B4-BE49-F238E27FC236}">
                <a16:creationId xmlns:a16="http://schemas.microsoft.com/office/drawing/2014/main" id="{E0B113DF-981D-49B6-8628-D6D6854CE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317" y="245760"/>
            <a:ext cx="1714500" cy="2724150"/>
          </a:xfrm>
          <a:prstGeom prst="rect">
            <a:avLst/>
          </a:prstGeom>
        </p:spPr>
      </p:pic>
      <p:pic>
        <p:nvPicPr>
          <p:cNvPr id="13" name="图片 12">
            <a:extLst>
              <a:ext uri="{FF2B5EF4-FFF2-40B4-BE49-F238E27FC236}">
                <a16:creationId xmlns:a16="http://schemas.microsoft.com/office/drawing/2014/main" id="{3A45BBAF-D459-4D0D-83A3-78D6B7A7D2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2377" y="3701459"/>
            <a:ext cx="1714500" cy="2724150"/>
          </a:xfrm>
          <a:prstGeom prst="rect">
            <a:avLst/>
          </a:prstGeom>
        </p:spPr>
      </p:pic>
      <p:pic>
        <p:nvPicPr>
          <p:cNvPr id="15" name="图片 14">
            <a:extLst>
              <a:ext uri="{FF2B5EF4-FFF2-40B4-BE49-F238E27FC236}">
                <a16:creationId xmlns:a16="http://schemas.microsoft.com/office/drawing/2014/main" id="{D5F25D43-7DE4-4D92-9B2F-5CA341BF9F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0401" y="245760"/>
            <a:ext cx="2667000" cy="2724150"/>
          </a:xfrm>
          <a:prstGeom prst="rect">
            <a:avLst/>
          </a:prstGeom>
        </p:spPr>
      </p:pic>
    </p:spTree>
    <p:extLst>
      <p:ext uri="{BB962C8B-B14F-4D97-AF65-F5344CB8AC3E}">
        <p14:creationId xmlns:p14="http://schemas.microsoft.com/office/powerpoint/2010/main" val="717287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ED774-8493-4364-B6F8-8879A94A2827}"/>
              </a:ext>
            </a:extLst>
          </p:cNvPr>
          <p:cNvSpPr>
            <a:spLocks noGrp="1"/>
          </p:cNvSpPr>
          <p:nvPr>
            <p:ph type="title"/>
          </p:nvPr>
        </p:nvSpPr>
        <p:spPr/>
        <p:txBody>
          <a:bodyPr>
            <a:normAutofit/>
          </a:bodyPr>
          <a:lstStyle/>
          <a:p>
            <a:r>
              <a:rPr lang="zh-CN" altLang="en-US" sz="3600" dirty="0"/>
              <a:t>待改进的地方</a:t>
            </a:r>
          </a:p>
        </p:txBody>
      </p:sp>
      <p:sp>
        <p:nvSpPr>
          <p:cNvPr id="3" name="内容占位符 2">
            <a:extLst>
              <a:ext uri="{FF2B5EF4-FFF2-40B4-BE49-F238E27FC236}">
                <a16:creationId xmlns:a16="http://schemas.microsoft.com/office/drawing/2014/main" id="{C60B7BA4-6DBF-43E8-976F-AE49FC15F2EC}"/>
              </a:ext>
            </a:extLst>
          </p:cNvPr>
          <p:cNvSpPr>
            <a:spLocks noGrp="1"/>
          </p:cNvSpPr>
          <p:nvPr>
            <p:ph idx="1"/>
          </p:nvPr>
        </p:nvSpPr>
        <p:spPr/>
        <p:txBody>
          <a:bodyPr/>
          <a:lstStyle/>
          <a:p>
            <a:r>
              <a:rPr lang="zh-CN" altLang="en-US" dirty="0"/>
              <a:t>自适应阈值</a:t>
            </a:r>
            <a:endParaRPr lang="en-US" altLang="zh-CN" dirty="0"/>
          </a:p>
          <a:p>
            <a:r>
              <a:rPr lang="zh-CN" altLang="en-US" dirty="0"/>
              <a:t>加快检测直线和标记直线像素点的速度</a:t>
            </a:r>
          </a:p>
        </p:txBody>
      </p:sp>
    </p:spTree>
    <p:extLst>
      <p:ext uri="{BB962C8B-B14F-4D97-AF65-F5344CB8AC3E}">
        <p14:creationId xmlns:p14="http://schemas.microsoft.com/office/powerpoint/2010/main" val="167444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AE74-319B-431B-8408-CFF0317E8621}"/>
              </a:ext>
            </a:extLst>
          </p:cNvPr>
          <p:cNvSpPr>
            <a:spLocks noGrp="1"/>
          </p:cNvSpPr>
          <p:nvPr>
            <p:ph type="title"/>
          </p:nvPr>
        </p:nvSpPr>
        <p:spPr>
          <a:xfrm>
            <a:off x="838200" y="152061"/>
            <a:ext cx="10515600" cy="1325563"/>
          </a:xfrm>
        </p:spPr>
        <p:txBody>
          <a:bodyPr>
            <a:normAutofit/>
          </a:bodyPr>
          <a:lstStyle/>
          <a:p>
            <a:r>
              <a:rPr lang="zh-CN" altLang="en-US" sz="3600" dirty="0"/>
              <a:t>人脸检测</a:t>
            </a:r>
          </a:p>
        </p:txBody>
      </p:sp>
      <p:sp>
        <p:nvSpPr>
          <p:cNvPr id="3" name="内容占位符 2">
            <a:extLst>
              <a:ext uri="{FF2B5EF4-FFF2-40B4-BE49-F238E27FC236}">
                <a16:creationId xmlns:a16="http://schemas.microsoft.com/office/drawing/2014/main" id="{9E1A826F-E297-4C9B-82D9-842E4E23924D}"/>
              </a:ext>
            </a:extLst>
          </p:cNvPr>
          <p:cNvSpPr>
            <a:spLocks noGrp="1"/>
          </p:cNvSpPr>
          <p:nvPr>
            <p:ph idx="1"/>
          </p:nvPr>
        </p:nvSpPr>
        <p:spPr>
          <a:xfrm>
            <a:off x="838200" y="1278384"/>
            <a:ext cx="10515600" cy="5211194"/>
          </a:xfrm>
        </p:spPr>
        <p:txBody>
          <a:bodyPr>
            <a:normAutofit lnSpcReduction="10000"/>
          </a:bodyPr>
          <a:lstStyle/>
          <a:p>
            <a:r>
              <a:rPr lang="zh-CN" altLang="en-US" sz="2000" dirty="0"/>
              <a:t>基于</a:t>
            </a:r>
            <a:r>
              <a:rPr lang="en-US" altLang="zh-CN" sz="2000" dirty="0"/>
              <a:t>Harr</a:t>
            </a:r>
            <a:r>
              <a:rPr lang="zh-CN" altLang="en-US" sz="2000" dirty="0"/>
              <a:t>特征的级联分类器，分类器基于机器学习，根据给出的正样本和副样本训练一个用于识别正样本一类物体的模型。</a:t>
            </a:r>
            <a:endParaRPr lang="en-US" altLang="zh-CN" sz="2000" dirty="0"/>
          </a:p>
          <a:p>
            <a:r>
              <a:rPr lang="en-US" altLang="zh-CN" sz="2000" dirty="0"/>
              <a:t>cv::</a:t>
            </a:r>
            <a:r>
              <a:rPr lang="en-US" altLang="zh-CN" sz="2000" dirty="0" err="1"/>
              <a:t>CascadeClassifier</a:t>
            </a:r>
            <a:endParaRPr lang="en-US" altLang="zh-CN" sz="2000" dirty="0"/>
          </a:p>
          <a:p>
            <a:endParaRPr lang="en-US" altLang="zh-CN" dirty="0"/>
          </a:p>
          <a:p>
            <a:r>
              <a:rPr lang="zh-CN" altLang="en-US" sz="2000" dirty="0"/>
              <a:t>加载分类器：</a:t>
            </a:r>
            <a:r>
              <a:rPr lang="en-US" altLang="zh-CN" sz="2000" dirty="0"/>
              <a:t>Harr</a:t>
            </a:r>
            <a:r>
              <a:rPr lang="zh-CN" altLang="en-US" sz="2000" dirty="0"/>
              <a:t>特征分类器是一个</a:t>
            </a:r>
            <a:r>
              <a:rPr lang="en-US" altLang="zh-CN" sz="2000" dirty="0"/>
              <a:t>XML</a:t>
            </a:r>
            <a:r>
              <a:rPr lang="zh-CN" altLang="en-US" sz="2000" dirty="0"/>
              <a:t>文件，该文件中会描述人体各个部位的</a:t>
            </a:r>
            <a:r>
              <a:rPr lang="en-US" altLang="zh-CN" sz="2000" dirty="0" err="1"/>
              <a:t>Haar</a:t>
            </a:r>
            <a:r>
              <a:rPr lang="zh-CN" altLang="en-US" sz="2000" dirty="0"/>
              <a:t>特征值。</a:t>
            </a:r>
            <a:r>
              <a:rPr lang="en-US" altLang="zh-CN" sz="2000" dirty="0" err="1"/>
              <a:t>Opencv</a:t>
            </a:r>
            <a:r>
              <a:rPr lang="zh-CN" altLang="en-US" sz="2000" dirty="0"/>
              <a:t>中自带的库有已经训练好的人脸分类器，比如</a:t>
            </a:r>
            <a:r>
              <a:rPr lang="en-US" altLang="zh-CN" sz="2000" dirty="0"/>
              <a:t>haarcascade_frontalface_alt.xml</a:t>
            </a:r>
          </a:p>
          <a:p>
            <a:r>
              <a:rPr lang="zh-CN" altLang="en-US" sz="2000" dirty="0"/>
              <a:t>当然，也可以自己训练</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检测人脸，并将人脸用矩阵保存各个人脸的坐标、大小</a:t>
            </a:r>
            <a:endParaRPr lang="en-US" altLang="zh-CN" sz="2000" dirty="0"/>
          </a:p>
          <a:p>
            <a:endParaRPr lang="en-US" altLang="zh-CN" sz="2000" dirty="0"/>
          </a:p>
          <a:p>
            <a:endParaRPr lang="en-US" altLang="zh-CN" sz="2000" dirty="0"/>
          </a:p>
          <a:p>
            <a:endParaRPr lang="zh-CN" altLang="en-US" dirty="0"/>
          </a:p>
        </p:txBody>
      </p:sp>
      <p:pic>
        <p:nvPicPr>
          <p:cNvPr id="5" name="图片 4">
            <a:extLst>
              <a:ext uri="{FF2B5EF4-FFF2-40B4-BE49-F238E27FC236}">
                <a16:creationId xmlns:a16="http://schemas.microsoft.com/office/drawing/2014/main" id="{DE9BEA9D-5422-43D1-B024-48BA54A62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977" y="2324529"/>
            <a:ext cx="4588670" cy="325823"/>
          </a:xfrm>
          <a:prstGeom prst="rect">
            <a:avLst/>
          </a:prstGeom>
        </p:spPr>
      </p:pic>
      <p:pic>
        <p:nvPicPr>
          <p:cNvPr id="7" name="图片 6">
            <a:extLst>
              <a:ext uri="{FF2B5EF4-FFF2-40B4-BE49-F238E27FC236}">
                <a16:creationId xmlns:a16="http://schemas.microsoft.com/office/drawing/2014/main" id="{DA5011E2-08D7-4D14-A992-545B0365D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977" y="3823081"/>
            <a:ext cx="5601185" cy="2049958"/>
          </a:xfrm>
          <a:prstGeom prst="rect">
            <a:avLst/>
          </a:prstGeom>
        </p:spPr>
      </p:pic>
    </p:spTree>
    <p:extLst>
      <p:ext uri="{BB962C8B-B14F-4D97-AF65-F5344CB8AC3E}">
        <p14:creationId xmlns:p14="http://schemas.microsoft.com/office/powerpoint/2010/main" val="2828003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21F67-6E51-4E31-99AF-68B1D1CDC1AD}"/>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7C96D0C-9DD1-428E-A853-6E2B6EA6E6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470" y="566075"/>
            <a:ext cx="2956264" cy="5475951"/>
          </a:xfrm>
        </p:spPr>
      </p:pic>
      <p:pic>
        <p:nvPicPr>
          <p:cNvPr id="7" name="图片 6">
            <a:extLst>
              <a:ext uri="{FF2B5EF4-FFF2-40B4-BE49-F238E27FC236}">
                <a16:creationId xmlns:a16="http://schemas.microsoft.com/office/drawing/2014/main" id="{7CEC7C08-DBC3-48A6-BC92-72F0ACBCE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004" y="803984"/>
            <a:ext cx="2159609" cy="5238037"/>
          </a:xfrm>
          <a:prstGeom prst="rect">
            <a:avLst/>
          </a:prstGeom>
        </p:spPr>
      </p:pic>
      <p:pic>
        <p:nvPicPr>
          <p:cNvPr id="9" name="图片 8">
            <a:extLst>
              <a:ext uri="{FF2B5EF4-FFF2-40B4-BE49-F238E27FC236}">
                <a16:creationId xmlns:a16="http://schemas.microsoft.com/office/drawing/2014/main" id="{D32BC20D-81E6-4106-8EB1-BEDAA46CF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4216" y="803994"/>
            <a:ext cx="2159608" cy="5238032"/>
          </a:xfrm>
          <a:prstGeom prst="rect">
            <a:avLst/>
          </a:prstGeom>
        </p:spPr>
      </p:pic>
    </p:spTree>
    <p:extLst>
      <p:ext uri="{BB962C8B-B14F-4D97-AF65-F5344CB8AC3E}">
        <p14:creationId xmlns:p14="http://schemas.microsoft.com/office/powerpoint/2010/main" val="2230284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131D5-3E0E-4340-952B-BEA739C68CD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8F3BD5A-F608-4FE7-BABC-711D03D356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9775" y="524337"/>
            <a:ext cx="3860207" cy="5382462"/>
          </a:xfrm>
        </p:spPr>
      </p:pic>
      <p:pic>
        <p:nvPicPr>
          <p:cNvPr id="7" name="图片 6">
            <a:extLst>
              <a:ext uri="{FF2B5EF4-FFF2-40B4-BE49-F238E27FC236}">
                <a16:creationId xmlns:a16="http://schemas.microsoft.com/office/drawing/2014/main" id="{91181BE9-C954-4ADF-8B38-CBD6FB07F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513" y="727364"/>
            <a:ext cx="2054017" cy="5099627"/>
          </a:xfrm>
          <a:prstGeom prst="rect">
            <a:avLst/>
          </a:prstGeom>
        </p:spPr>
      </p:pic>
      <p:pic>
        <p:nvPicPr>
          <p:cNvPr id="9" name="图片 8">
            <a:extLst>
              <a:ext uri="{FF2B5EF4-FFF2-40B4-BE49-F238E27FC236}">
                <a16:creationId xmlns:a16="http://schemas.microsoft.com/office/drawing/2014/main" id="{2376D75E-FE61-430F-BD95-362E4424A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3193" y="727364"/>
            <a:ext cx="2054017" cy="5099627"/>
          </a:xfrm>
          <a:prstGeom prst="rect">
            <a:avLst/>
          </a:prstGeom>
        </p:spPr>
      </p:pic>
    </p:spTree>
    <p:extLst>
      <p:ext uri="{BB962C8B-B14F-4D97-AF65-F5344CB8AC3E}">
        <p14:creationId xmlns:p14="http://schemas.microsoft.com/office/powerpoint/2010/main" val="2533101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AF41E-47C7-4310-A762-2CA3BE688F47}"/>
              </a:ext>
            </a:extLst>
          </p:cNvPr>
          <p:cNvSpPr>
            <a:spLocks noGrp="1"/>
          </p:cNvSpPr>
          <p:nvPr>
            <p:ph type="title"/>
          </p:nvPr>
        </p:nvSpPr>
        <p:spPr/>
        <p:txBody>
          <a:bodyPr>
            <a:normAutofit/>
          </a:bodyPr>
          <a:lstStyle/>
          <a:p>
            <a:r>
              <a:rPr lang="zh-CN" altLang="en-US" sz="3600" dirty="0"/>
              <a:t>失败案例</a:t>
            </a:r>
          </a:p>
        </p:txBody>
      </p:sp>
      <p:pic>
        <p:nvPicPr>
          <p:cNvPr id="5" name="内容占位符 4">
            <a:extLst>
              <a:ext uri="{FF2B5EF4-FFF2-40B4-BE49-F238E27FC236}">
                <a16:creationId xmlns:a16="http://schemas.microsoft.com/office/drawing/2014/main" id="{85949900-E20C-402B-BA1E-8D2E738D48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867891"/>
            <a:ext cx="3473319" cy="3371561"/>
          </a:xfrm>
        </p:spPr>
      </p:pic>
      <p:pic>
        <p:nvPicPr>
          <p:cNvPr id="7" name="图片 6">
            <a:extLst>
              <a:ext uri="{FF2B5EF4-FFF2-40B4-BE49-F238E27FC236}">
                <a16:creationId xmlns:a16="http://schemas.microsoft.com/office/drawing/2014/main" id="{4E53A851-EB9B-426D-8EF9-E8B924F88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723" y="2867891"/>
            <a:ext cx="2116554" cy="3371561"/>
          </a:xfrm>
          <a:prstGeom prst="rect">
            <a:avLst/>
          </a:prstGeom>
        </p:spPr>
      </p:pic>
      <p:pic>
        <p:nvPicPr>
          <p:cNvPr id="9" name="图片 8">
            <a:extLst>
              <a:ext uri="{FF2B5EF4-FFF2-40B4-BE49-F238E27FC236}">
                <a16:creationId xmlns:a16="http://schemas.microsoft.com/office/drawing/2014/main" id="{9647C940-D698-4A28-B694-86E659778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659" y="2867890"/>
            <a:ext cx="2116554" cy="3371562"/>
          </a:xfrm>
          <a:prstGeom prst="rect">
            <a:avLst/>
          </a:prstGeom>
        </p:spPr>
      </p:pic>
      <p:pic>
        <p:nvPicPr>
          <p:cNvPr id="11" name="图片 10">
            <a:extLst>
              <a:ext uri="{FF2B5EF4-FFF2-40B4-BE49-F238E27FC236}">
                <a16:creationId xmlns:a16="http://schemas.microsoft.com/office/drawing/2014/main" id="{A09B7088-447E-4CD0-91E2-17B67AC63F51}"/>
              </a:ext>
            </a:extLst>
          </p:cNvPr>
          <p:cNvPicPr>
            <a:picLocks noChangeAspect="1"/>
          </p:cNvPicPr>
          <p:nvPr/>
        </p:nvPicPr>
        <p:blipFill rotWithShape="1">
          <a:blip r:embed="rId5">
            <a:extLst>
              <a:ext uri="{28A0092B-C50C-407E-A947-70E740481C1C}">
                <a14:useLocalDpi xmlns:a14="http://schemas.microsoft.com/office/drawing/2010/main" val="0"/>
              </a:ext>
            </a:extLst>
          </a:blip>
          <a:srcRect l="38004"/>
          <a:stretch/>
        </p:blipFill>
        <p:spPr>
          <a:xfrm>
            <a:off x="7734659" y="83126"/>
            <a:ext cx="2542134" cy="2612967"/>
          </a:xfrm>
          <a:prstGeom prst="rect">
            <a:avLst/>
          </a:prstGeom>
        </p:spPr>
      </p:pic>
    </p:spTree>
    <p:extLst>
      <p:ext uri="{BB962C8B-B14F-4D97-AF65-F5344CB8AC3E}">
        <p14:creationId xmlns:p14="http://schemas.microsoft.com/office/powerpoint/2010/main" val="2539623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15615-904F-E547-B380-4FE2B0242F39}"/>
              </a:ext>
            </a:extLst>
          </p:cNvPr>
          <p:cNvSpPr>
            <a:spLocks noGrp="1"/>
          </p:cNvSpPr>
          <p:nvPr>
            <p:ph type="title"/>
          </p:nvPr>
        </p:nvSpPr>
        <p:spPr>
          <a:xfrm>
            <a:off x="838200" y="140114"/>
            <a:ext cx="10515600" cy="1325563"/>
          </a:xfrm>
        </p:spPr>
        <p:txBody>
          <a:bodyPr/>
          <a:lstStyle/>
          <a:p>
            <a:r>
              <a:rPr kumimoji="1" lang="en-US" altLang="zh-CN" dirty="0">
                <a:latin typeface="+mj-ea"/>
              </a:rPr>
              <a:t>Gradient: different operators</a:t>
            </a:r>
            <a:endParaRPr kumimoji="1" lang="zh-CN" altLang="en-US" dirty="0">
              <a:latin typeface="SimHei" panose="02010609060101010101" pitchFamily="49" charset="-122"/>
              <a:ea typeface="SimHei" panose="02010609060101010101" pitchFamily="49" charset="-122"/>
            </a:endParaRPr>
          </a:p>
        </p:txBody>
      </p:sp>
      <p:pic>
        <p:nvPicPr>
          <p:cNvPr id="31" name="内容占位符 30">
            <a:extLst>
              <a:ext uri="{FF2B5EF4-FFF2-40B4-BE49-F238E27FC236}">
                <a16:creationId xmlns:a16="http://schemas.microsoft.com/office/drawing/2014/main" id="{7658295E-42AD-684C-A41E-D1C1BCD32F82}"/>
              </a:ext>
            </a:extLst>
          </p:cNvPr>
          <p:cNvPicPr>
            <a:picLocks noGrp="1" noChangeAspect="1"/>
          </p:cNvPicPr>
          <p:nvPr>
            <p:ph idx="1"/>
          </p:nvPr>
        </p:nvPicPr>
        <p:blipFill>
          <a:blip r:embed="rId2"/>
          <a:stretch>
            <a:fillRect/>
          </a:stretch>
        </p:blipFill>
        <p:spPr>
          <a:xfrm>
            <a:off x="4241800" y="4841747"/>
            <a:ext cx="2501900" cy="1663763"/>
          </a:xfrm>
        </p:spPr>
      </p:pic>
      <p:pic>
        <p:nvPicPr>
          <p:cNvPr id="33" name="图片 32">
            <a:extLst>
              <a:ext uri="{FF2B5EF4-FFF2-40B4-BE49-F238E27FC236}">
                <a16:creationId xmlns:a16="http://schemas.microsoft.com/office/drawing/2014/main" id="{CC06A28A-C186-6449-902B-E58FEF5855E3}"/>
              </a:ext>
            </a:extLst>
          </p:cNvPr>
          <p:cNvPicPr>
            <a:picLocks noChangeAspect="1"/>
          </p:cNvPicPr>
          <p:nvPr/>
        </p:nvPicPr>
        <p:blipFill>
          <a:blip r:embed="rId3"/>
          <a:stretch>
            <a:fillRect/>
          </a:stretch>
        </p:blipFill>
        <p:spPr>
          <a:xfrm>
            <a:off x="4241800" y="3130042"/>
            <a:ext cx="2501900" cy="1663763"/>
          </a:xfrm>
          <a:prstGeom prst="rect">
            <a:avLst/>
          </a:prstGeom>
        </p:spPr>
      </p:pic>
      <p:pic>
        <p:nvPicPr>
          <p:cNvPr id="35" name="图片 34">
            <a:extLst>
              <a:ext uri="{FF2B5EF4-FFF2-40B4-BE49-F238E27FC236}">
                <a16:creationId xmlns:a16="http://schemas.microsoft.com/office/drawing/2014/main" id="{DA2A0B9E-DF35-6942-9E12-6E507E2FD3FA}"/>
              </a:ext>
            </a:extLst>
          </p:cNvPr>
          <p:cNvPicPr>
            <a:picLocks noChangeAspect="1"/>
          </p:cNvPicPr>
          <p:nvPr/>
        </p:nvPicPr>
        <p:blipFill>
          <a:blip r:embed="rId4"/>
          <a:stretch>
            <a:fillRect/>
          </a:stretch>
        </p:blipFill>
        <p:spPr>
          <a:xfrm>
            <a:off x="4241800" y="1418338"/>
            <a:ext cx="2501900" cy="1663763"/>
          </a:xfrm>
          <a:prstGeom prst="rect">
            <a:avLst/>
          </a:prstGeom>
        </p:spPr>
      </p:pic>
      <p:pic>
        <p:nvPicPr>
          <p:cNvPr id="37" name="图片 36">
            <a:extLst>
              <a:ext uri="{FF2B5EF4-FFF2-40B4-BE49-F238E27FC236}">
                <a16:creationId xmlns:a16="http://schemas.microsoft.com/office/drawing/2014/main" id="{02599156-D67B-7C47-B813-47F4F0C985BE}"/>
              </a:ext>
            </a:extLst>
          </p:cNvPr>
          <p:cNvPicPr>
            <a:picLocks noChangeAspect="1"/>
          </p:cNvPicPr>
          <p:nvPr/>
        </p:nvPicPr>
        <p:blipFill>
          <a:blip r:embed="rId5"/>
          <a:stretch>
            <a:fillRect/>
          </a:stretch>
        </p:blipFill>
        <p:spPr>
          <a:xfrm>
            <a:off x="6882130" y="1418338"/>
            <a:ext cx="2501900" cy="1663764"/>
          </a:xfrm>
          <a:prstGeom prst="rect">
            <a:avLst/>
          </a:prstGeom>
        </p:spPr>
      </p:pic>
      <p:pic>
        <p:nvPicPr>
          <p:cNvPr id="39" name="图片 38">
            <a:extLst>
              <a:ext uri="{FF2B5EF4-FFF2-40B4-BE49-F238E27FC236}">
                <a16:creationId xmlns:a16="http://schemas.microsoft.com/office/drawing/2014/main" id="{A2747EEF-12C4-1448-9613-058F381BFF70}"/>
              </a:ext>
            </a:extLst>
          </p:cNvPr>
          <p:cNvPicPr>
            <a:picLocks noChangeAspect="1"/>
          </p:cNvPicPr>
          <p:nvPr/>
        </p:nvPicPr>
        <p:blipFill>
          <a:blip r:embed="rId6"/>
          <a:stretch>
            <a:fillRect/>
          </a:stretch>
        </p:blipFill>
        <p:spPr>
          <a:xfrm>
            <a:off x="6882130" y="3130042"/>
            <a:ext cx="2501899" cy="1663763"/>
          </a:xfrm>
          <a:prstGeom prst="rect">
            <a:avLst/>
          </a:prstGeom>
        </p:spPr>
      </p:pic>
      <p:pic>
        <p:nvPicPr>
          <p:cNvPr id="41" name="图片 40">
            <a:extLst>
              <a:ext uri="{FF2B5EF4-FFF2-40B4-BE49-F238E27FC236}">
                <a16:creationId xmlns:a16="http://schemas.microsoft.com/office/drawing/2014/main" id="{67E38261-2A44-6347-9F1E-6B092F813FA1}"/>
              </a:ext>
            </a:extLst>
          </p:cNvPr>
          <p:cNvPicPr>
            <a:picLocks noChangeAspect="1"/>
          </p:cNvPicPr>
          <p:nvPr/>
        </p:nvPicPr>
        <p:blipFill>
          <a:blip r:embed="rId7"/>
          <a:stretch>
            <a:fillRect/>
          </a:stretch>
        </p:blipFill>
        <p:spPr>
          <a:xfrm>
            <a:off x="6882130" y="4841745"/>
            <a:ext cx="2501899" cy="1663763"/>
          </a:xfrm>
          <a:prstGeom prst="rect">
            <a:avLst/>
          </a:prstGeom>
        </p:spPr>
      </p:pic>
      <p:pic>
        <p:nvPicPr>
          <p:cNvPr id="43" name="图片 42">
            <a:extLst>
              <a:ext uri="{FF2B5EF4-FFF2-40B4-BE49-F238E27FC236}">
                <a16:creationId xmlns:a16="http://schemas.microsoft.com/office/drawing/2014/main" id="{7D468403-A46A-7440-B5ED-87B18C75B258}"/>
              </a:ext>
            </a:extLst>
          </p:cNvPr>
          <p:cNvPicPr>
            <a:picLocks noChangeAspect="1"/>
          </p:cNvPicPr>
          <p:nvPr/>
        </p:nvPicPr>
        <p:blipFill>
          <a:blip r:embed="rId8"/>
          <a:stretch>
            <a:fillRect/>
          </a:stretch>
        </p:blipFill>
        <p:spPr>
          <a:xfrm>
            <a:off x="9522459" y="1415605"/>
            <a:ext cx="1256031" cy="1670521"/>
          </a:xfrm>
          <a:prstGeom prst="rect">
            <a:avLst/>
          </a:prstGeom>
        </p:spPr>
      </p:pic>
      <p:pic>
        <p:nvPicPr>
          <p:cNvPr id="45" name="图片 44">
            <a:extLst>
              <a:ext uri="{FF2B5EF4-FFF2-40B4-BE49-F238E27FC236}">
                <a16:creationId xmlns:a16="http://schemas.microsoft.com/office/drawing/2014/main" id="{D9B0A61F-758B-F044-8673-F754E7A22835}"/>
              </a:ext>
            </a:extLst>
          </p:cNvPr>
          <p:cNvPicPr>
            <a:picLocks noChangeAspect="1"/>
          </p:cNvPicPr>
          <p:nvPr/>
        </p:nvPicPr>
        <p:blipFill>
          <a:blip r:embed="rId9"/>
          <a:stretch>
            <a:fillRect/>
          </a:stretch>
        </p:blipFill>
        <p:spPr>
          <a:xfrm>
            <a:off x="9522459" y="3130042"/>
            <a:ext cx="1250950" cy="1663763"/>
          </a:xfrm>
          <a:prstGeom prst="rect">
            <a:avLst/>
          </a:prstGeom>
        </p:spPr>
      </p:pic>
      <p:pic>
        <p:nvPicPr>
          <p:cNvPr id="47" name="图片 46">
            <a:extLst>
              <a:ext uri="{FF2B5EF4-FFF2-40B4-BE49-F238E27FC236}">
                <a16:creationId xmlns:a16="http://schemas.microsoft.com/office/drawing/2014/main" id="{BAED1A82-C284-5B4B-AD4F-569B9058405B}"/>
              </a:ext>
            </a:extLst>
          </p:cNvPr>
          <p:cNvPicPr>
            <a:picLocks noChangeAspect="1"/>
          </p:cNvPicPr>
          <p:nvPr/>
        </p:nvPicPr>
        <p:blipFill>
          <a:blip r:embed="rId10"/>
          <a:stretch>
            <a:fillRect/>
          </a:stretch>
        </p:blipFill>
        <p:spPr>
          <a:xfrm>
            <a:off x="9522459" y="4837722"/>
            <a:ext cx="1256032" cy="1670522"/>
          </a:xfrm>
          <a:prstGeom prst="rect">
            <a:avLst/>
          </a:prstGeom>
        </p:spPr>
      </p:pic>
      <p:pic>
        <p:nvPicPr>
          <p:cNvPr id="49" name="图片 48">
            <a:extLst>
              <a:ext uri="{FF2B5EF4-FFF2-40B4-BE49-F238E27FC236}">
                <a16:creationId xmlns:a16="http://schemas.microsoft.com/office/drawing/2014/main" id="{F40E0AD8-7FAD-BE4A-9831-E2427EBDB8D1}"/>
              </a:ext>
            </a:extLst>
          </p:cNvPr>
          <p:cNvPicPr>
            <a:picLocks noChangeAspect="1"/>
          </p:cNvPicPr>
          <p:nvPr/>
        </p:nvPicPr>
        <p:blipFill>
          <a:blip r:embed="rId11"/>
          <a:stretch>
            <a:fillRect/>
          </a:stretch>
        </p:blipFill>
        <p:spPr>
          <a:xfrm>
            <a:off x="431399" y="2738697"/>
            <a:ext cx="3671971" cy="2446451"/>
          </a:xfrm>
          <a:prstGeom prst="rect">
            <a:avLst/>
          </a:prstGeom>
        </p:spPr>
      </p:pic>
      <p:pic>
        <p:nvPicPr>
          <p:cNvPr id="67" name="图片 66">
            <a:extLst>
              <a:ext uri="{FF2B5EF4-FFF2-40B4-BE49-F238E27FC236}">
                <a16:creationId xmlns:a16="http://schemas.microsoft.com/office/drawing/2014/main" id="{9750C8D0-56D6-8340-B277-3B650B72F1E2}"/>
              </a:ext>
            </a:extLst>
          </p:cNvPr>
          <p:cNvPicPr>
            <a:picLocks noChangeAspect="1"/>
          </p:cNvPicPr>
          <p:nvPr/>
        </p:nvPicPr>
        <p:blipFill>
          <a:blip r:embed="rId12"/>
          <a:stretch>
            <a:fillRect/>
          </a:stretch>
        </p:blipFill>
        <p:spPr>
          <a:xfrm>
            <a:off x="11202670" y="1513619"/>
            <a:ext cx="736600" cy="736600"/>
          </a:xfrm>
          <a:prstGeom prst="rect">
            <a:avLst/>
          </a:prstGeom>
        </p:spPr>
      </p:pic>
      <p:pic>
        <p:nvPicPr>
          <p:cNvPr id="69" name="图片 68">
            <a:extLst>
              <a:ext uri="{FF2B5EF4-FFF2-40B4-BE49-F238E27FC236}">
                <a16:creationId xmlns:a16="http://schemas.microsoft.com/office/drawing/2014/main" id="{3DB3503E-3859-EE46-B2E5-35127EF98134}"/>
              </a:ext>
            </a:extLst>
          </p:cNvPr>
          <p:cNvPicPr>
            <a:picLocks noChangeAspect="1"/>
          </p:cNvPicPr>
          <p:nvPr/>
        </p:nvPicPr>
        <p:blipFill>
          <a:blip r:embed="rId13"/>
          <a:stretch>
            <a:fillRect/>
          </a:stretch>
        </p:blipFill>
        <p:spPr>
          <a:xfrm>
            <a:off x="11202670" y="2338647"/>
            <a:ext cx="736600" cy="736600"/>
          </a:xfrm>
          <a:prstGeom prst="rect">
            <a:avLst/>
          </a:prstGeom>
        </p:spPr>
      </p:pic>
      <p:pic>
        <p:nvPicPr>
          <p:cNvPr id="71" name="图片 70">
            <a:extLst>
              <a:ext uri="{FF2B5EF4-FFF2-40B4-BE49-F238E27FC236}">
                <a16:creationId xmlns:a16="http://schemas.microsoft.com/office/drawing/2014/main" id="{D5642005-4710-BD4E-A402-23CAE9A80F4B}"/>
              </a:ext>
            </a:extLst>
          </p:cNvPr>
          <p:cNvPicPr>
            <a:picLocks noChangeAspect="1"/>
          </p:cNvPicPr>
          <p:nvPr/>
        </p:nvPicPr>
        <p:blipFill>
          <a:blip r:embed="rId14"/>
          <a:stretch>
            <a:fillRect/>
          </a:stretch>
        </p:blipFill>
        <p:spPr>
          <a:xfrm>
            <a:off x="11202670" y="3231932"/>
            <a:ext cx="736600" cy="736600"/>
          </a:xfrm>
          <a:prstGeom prst="rect">
            <a:avLst/>
          </a:prstGeom>
        </p:spPr>
      </p:pic>
      <p:pic>
        <p:nvPicPr>
          <p:cNvPr id="73" name="图片 72">
            <a:extLst>
              <a:ext uri="{FF2B5EF4-FFF2-40B4-BE49-F238E27FC236}">
                <a16:creationId xmlns:a16="http://schemas.microsoft.com/office/drawing/2014/main" id="{DD5AC58E-E610-1949-9409-7C5E0D9F3CAC}"/>
              </a:ext>
            </a:extLst>
          </p:cNvPr>
          <p:cNvPicPr>
            <a:picLocks noChangeAspect="1"/>
          </p:cNvPicPr>
          <p:nvPr/>
        </p:nvPicPr>
        <p:blipFill>
          <a:blip r:embed="rId15"/>
          <a:stretch>
            <a:fillRect/>
          </a:stretch>
        </p:blipFill>
        <p:spPr>
          <a:xfrm>
            <a:off x="11202670" y="4042192"/>
            <a:ext cx="736600" cy="736600"/>
          </a:xfrm>
          <a:prstGeom prst="rect">
            <a:avLst/>
          </a:prstGeom>
        </p:spPr>
      </p:pic>
      <p:pic>
        <p:nvPicPr>
          <p:cNvPr id="75" name="图片 74">
            <a:extLst>
              <a:ext uri="{FF2B5EF4-FFF2-40B4-BE49-F238E27FC236}">
                <a16:creationId xmlns:a16="http://schemas.microsoft.com/office/drawing/2014/main" id="{F23320BA-ACDA-6645-9E58-ECB5770846C8}"/>
              </a:ext>
            </a:extLst>
          </p:cNvPr>
          <p:cNvPicPr>
            <a:picLocks noChangeAspect="1"/>
          </p:cNvPicPr>
          <p:nvPr/>
        </p:nvPicPr>
        <p:blipFill>
          <a:blip r:embed="rId16"/>
          <a:stretch>
            <a:fillRect/>
          </a:stretch>
        </p:blipFill>
        <p:spPr>
          <a:xfrm>
            <a:off x="11202670" y="4914793"/>
            <a:ext cx="736600" cy="736600"/>
          </a:xfrm>
          <a:prstGeom prst="rect">
            <a:avLst/>
          </a:prstGeom>
        </p:spPr>
      </p:pic>
      <p:pic>
        <p:nvPicPr>
          <p:cNvPr id="77" name="图片 76">
            <a:extLst>
              <a:ext uri="{FF2B5EF4-FFF2-40B4-BE49-F238E27FC236}">
                <a16:creationId xmlns:a16="http://schemas.microsoft.com/office/drawing/2014/main" id="{EEA415D4-2423-EC4D-9C46-65EF816B0653}"/>
              </a:ext>
            </a:extLst>
          </p:cNvPr>
          <p:cNvPicPr>
            <a:picLocks noChangeAspect="1"/>
          </p:cNvPicPr>
          <p:nvPr/>
        </p:nvPicPr>
        <p:blipFill>
          <a:blip r:embed="rId17"/>
          <a:stretch>
            <a:fillRect/>
          </a:stretch>
        </p:blipFill>
        <p:spPr>
          <a:xfrm>
            <a:off x="11202670" y="5742238"/>
            <a:ext cx="736600" cy="736600"/>
          </a:xfrm>
          <a:prstGeom prst="rect">
            <a:avLst/>
          </a:prstGeom>
        </p:spPr>
      </p:pic>
      <p:sp>
        <p:nvSpPr>
          <p:cNvPr id="3" name="文本框 2">
            <a:extLst>
              <a:ext uri="{FF2B5EF4-FFF2-40B4-BE49-F238E27FC236}">
                <a16:creationId xmlns:a16="http://schemas.microsoft.com/office/drawing/2014/main" id="{04FED441-6105-A140-A6A3-531E15A11CE6}"/>
              </a:ext>
            </a:extLst>
          </p:cNvPr>
          <p:cNvSpPr txBox="1"/>
          <p:nvPr/>
        </p:nvSpPr>
        <p:spPr>
          <a:xfrm>
            <a:off x="4241800" y="2770964"/>
            <a:ext cx="2501900" cy="307777"/>
          </a:xfrm>
          <a:prstGeom prst="rect">
            <a:avLst/>
          </a:prstGeom>
          <a:noFill/>
        </p:spPr>
        <p:txBody>
          <a:bodyPr wrap="square" rtlCol="0">
            <a:spAutoFit/>
          </a:bodyPr>
          <a:lstStyle/>
          <a:p>
            <a:pPr algn="ctr"/>
            <a:r>
              <a:rPr kumimoji="1" lang="en-US" altLang="zh-CN" sz="1400" b="1" dirty="0">
                <a:solidFill>
                  <a:schemeClr val="bg1"/>
                </a:solidFill>
              </a:rPr>
              <a:t>Sobel</a:t>
            </a:r>
            <a:endParaRPr kumimoji="1" lang="zh-CN" altLang="en-US" sz="1400" b="1" dirty="0">
              <a:solidFill>
                <a:schemeClr val="bg1"/>
              </a:solidFill>
            </a:endParaRPr>
          </a:p>
        </p:txBody>
      </p:sp>
      <p:sp>
        <p:nvSpPr>
          <p:cNvPr id="20" name="文本框 19">
            <a:extLst>
              <a:ext uri="{FF2B5EF4-FFF2-40B4-BE49-F238E27FC236}">
                <a16:creationId xmlns:a16="http://schemas.microsoft.com/office/drawing/2014/main" id="{92B20437-05C4-0648-8ED9-42A1F84FF987}"/>
              </a:ext>
            </a:extLst>
          </p:cNvPr>
          <p:cNvSpPr txBox="1"/>
          <p:nvPr/>
        </p:nvSpPr>
        <p:spPr>
          <a:xfrm>
            <a:off x="4241800" y="4452743"/>
            <a:ext cx="2501900" cy="307777"/>
          </a:xfrm>
          <a:prstGeom prst="rect">
            <a:avLst/>
          </a:prstGeom>
          <a:noFill/>
        </p:spPr>
        <p:txBody>
          <a:bodyPr wrap="square" rtlCol="0">
            <a:spAutoFit/>
          </a:bodyPr>
          <a:lstStyle/>
          <a:p>
            <a:pPr algn="ctr"/>
            <a:r>
              <a:rPr kumimoji="1" lang="en-US" altLang="zh-CN" sz="1400" b="1" dirty="0">
                <a:solidFill>
                  <a:schemeClr val="bg1"/>
                </a:solidFill>
              </a:rPr>
              <a:t>Scharr</a:t>
            </a:r>
            <a:endParaRPr kumimoji="1" lang="zh-CN" altLang="en-US" sz="1400" b="1" dirty="0">
              <a:solidFill>
                <a:schemeClr val="bg1"/>
              </a:solidFill>
            </a:endParaRPr>
          </a:p>
        </p:txBody>
      </p:sp>
      <p:sp>
        <p:nvSpPr>
          <p:cNvPr id="21" name="文本框 20">
            <a:extLst>
              <a:ext uri="{FF2B5EF4-FFF2-40B4-BE49-F238E27FC236}">
                <a16:creationId xmlns:a16="http://schemas.microsoft.com/office/drawing/2014/main" id="{A03BAE80-37E7-F340-981B-449513BF1440}"/>
              </a:ext>
            </a:extLst>
          </p:cNvPr>
          <p:cNvSpPr txBox="1"/>
          <p:nvPr/>
        </p:nvSpPr>
        <p:spPr>
          <a:xfrm>
            <a:off x="4241800" y="6197731"/>
            <a:ext cx="2501900" cy="307777"/>
          </a:xfrm>
          <a:prstGeom prst="rect">
            <a:avLst/>
          </a:prstGeom>
          <a:noFill/>
        </p:spPr>
        <p:txBody>
          <a:bodyPr wrap="square" rtlCol="0">
            <a:spAutoFit/>
          </a:bodyPr>
          <a:lstStyle/>
          <a:p>
            <a:pPr algn="ctr"/>
            <a:r>
              <a:rPr kumimoji="1" lang="en-US" altLang="zh-CN" sz="1400" b="1" dirty="0">
                <a:solidFill>
                  <a:schemeClr val="bg1"/>
                </a:solidFill>
              </a:rPr>
              <a:t>Laplacian</a:t>
            </a:r>
            <a:endParaRPr kumimoji="1" lang="zh-CN" altLang="en-US" sz="1400" b="1" dirty="0">
              <a:solidFill>
                <a:schemeClr val="bg1"/>
              </a:solidFill>
            </a:endParaRPr>
          </a:p>
        </p:txBody>
      </p:sp>
      <p:sp>
        <p:nvSpPr>
          <p:cNvPr id="22" name="文本框 21">
            <a:extLst>
              <a:ext uri="{FF2B5EF4-FFF2-40B4-BE49-F238E27FC236}">
                <a16:creationId xmlns:a16="http://schemas.microsoft.com/office/drawing/2014/main" id="{CE0BEBAC-E972-1D4A-A16A-14E0589E1B9B}"/>
              </a:ext>
            </a:extLst>
          </p:cNvPr>
          <p:cNvSpPr txBox="1"/>
          <p:nvPr/>
        </p:nvSpPr>
        <p:spPr>
          <a:xfrm>
            <a:off x="4241800" y="1101667"/>
            <a:ext cx="2501900" cy="307777"/>
          </a:xfrm>
          <a:prstGeom prst="rect">
            <a:avLst/>
          </a:prstGeom>
          <a:noFill/>
        </p:spPr>
        <p:txBody>
          <a:bodyPr wrap="square" rtlCol="0">
            <a:spAutoFit/>
          </a:bodyPr>
          <a:lstStyle/>
          <a:p>
            <a:pPr algn="ctr"/>
            <a:r>
              <a:rPr kumimoji="1" lang="en-US" altLang="zh-CN" sz="1400" dirty="0"/>
              <a:t>energy map</a:t>
            </a:r>
            <a:endParaRPr kumimoji="1" lang="zh-CN" altLang="en-US" sz="1400" dirty="0"/>
          </a:p>
        </p:txBody>
      </p:sp>
      <p:sp>
        <p:nvSpPr>
          <p:cNvPr id="23" name="文本框 22">
            <a:extLst>
              <a:ext uri="{FF2B5EF4-FFF2-40B4-BE49-F238E27FC236}">
                <a16:creationId xmlns:a16="http://schemas.microsoft.com/office/drawing/2014/main" id="{48D1352C-97B4-5D4F-A43E-73C93A0AD24B}"/>
              </a:ext>
            </a:extLst>
          </p:cNvPr>
          <p:cNvSpPr txBox="1"/>
          <p:nvPr/>
        </p:nvSpPr>
        <p:spPr>
          <a:xfrm>
            <a:off x="6882129" y="1098166"/>
            <a:ext cx="2501900" cy="307777"/>
          </a:xfrm>
          <a:prstGeom prst="rect">
            <a:avLst/>
          </a:prstGeom>
          <a:noFill/>
        </p:spPr>
        <p:txBody>
          <a:bodyPr wrap="square" rtlCol="0">
            <a:spAutoFit/>
          </a:bodyPr>
          <a:lstStyle/>
          <a:p>
            <a:pPr algn="ctr"/>
            <a:r>
              <a:rPr kumimoji="1" lang="en-US" altLang="zh-CN" sz="1400" dirty="0"/>
              <a:t>DP map</a:t>
            </a:r>
            <a:endParaRPr kumimoji="1" lang="zh-CN" altLang="en-US" sz="1400" dirty="0"/>
          </a:p>
        </p:txBody>
      </p:sp>
      <p:sp>
        <p:nvSpPr>
          <p:cNvPr id="25" name="文本框 24">
            <a:extLst>
              <a:ext uri="{FF2B5EF4-FFF2-40B4-BE49-F238E27FC236}">
                <a16:creationId xmlns:a16="http://schemas.microsoft.com/office/drawing/2014/main" id="{3296A8DD-12C4-014E-8DF4-0E0D783F1A55}"/>
              </a:ext>
            </a:extLst>
          </p:cNvPr>
          <p:cNvSpPr txBox="1"/>
          <p:nvPr/>
        </p:nvSpPr>
        <p:spPr>
          <a:xfrm>
            <a:off x="8896350" y="1094011"/>
            <a:ext cx="2501900" cy="307777"/>
          </a:xfrm>
          <a:prstGeom prst="rect">
            <a:avLst/>
          </a:prstGeom>
          <a:noFill/>
        </p:spPr>
        <p:txBody>
          <a:bodyPr wrap="square" rtlCol="0">
            <a:spAutoFit/>
          </a:bodyPr>
          <a:lstStyle/>
          <a:p>
            <a:pPr algn="ctr"/>
            <a:r>
              <a:rPr kumimoji="1" lang="en-US" altLang="zh-CN" sz="1400" dirty="0"/>
              <a:t>carved to 50%</a:t>
            </a:r>
            <a:endParaRPr kumimoji="1" lang="zh-CN" altLang="en-US" sz="1400" dirty="0"/>
          </a:p>
        </p:txBody>
      </p:sp>
      <p:sp>
        <p:nvSpPr>
          <p:cNvPr id="26" name="文本框 25">
            <a:extLst>
              <a:ext uri="{FF2B5EF4-FFF2-40B4-BE49-F238E27FC236}">
                <a16:creationId xmlns:a16="http://schemas.microsoft.com/office/drawing/2014/main" id="{CB7E0830-89A3-224D-8063-10F82B5BCEF4}"/>
              </a:ext>
            </a:extLst>
          </p:cNvPr>
          <p:cNvSpPr txBox="1"/>
          <p:nvPr/>
        </p:nvSpPr>
        <p:spPr>
          <a:xfrm>
            <a:off x="1016434" y="2430920"/>
            <a:ext cx="2501900" cy="307777"/>
          </a:xfrm>
          <a:prstGeom prst="rect">
            <a:avLst/>
          </a:prstGeom>
          <a:noFill/>
        </p:spPr>
        <p:txBody>
          <a:bodyPr wrap="square" rtlCol="0">
            <a:spAutoFit/>
          </a:bodyPr>
          <a:lstStyle/>
          <a:p>
            <a:pPr algn="ctr"/>
            <a:r>
              <a:rPr kumimoji="1" lang="en-US" altLang="zh-CN" sz="1400" dirty="0"/>
              <a:t>original image</a:t>
            </a:r>
            <a:endParaRPr kumimoji="1" lang="zh-CN" altLang="en-US" sz="1400" dirty="0"/>
          </a:p>
        </p:txBody>
      </p:sp>
    </p:spTree>
    <p:extLst>
      <p:ext uri="{BB962C8B-B14F-4D97-AF65-F5344CB8AC3E}">
        <p14:creationId xmlns:p14="http://schemas.microsoft.com/office/powerpoint/2010/main" val="224249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FD521-B080-4707-B167-4D42937C3F38}"/>
              </a:ext>
            </a:extLst>
          </p:cNvPr>
          <p:cNvSpPr>
            <a:spLocks noGrp="1"/>
          </p:cNvSpPr>
          <p:nvPr>
            <p:ph type="title"/>
          </p:nvPr>
        </p:nvSpPr>
        <p:spPr/>
        <p:txBody>
          <a:bodyPr>
            <a:normAutofit/>
          </a:bodyPr>
          <a:lstStyle/>
          <a:p>
            <a:r>
              <a:rPr lang="zh-CN" altLang="en-US" sz="3600" dirty="0"/>
              <a:t>动漫人脸检测</a:t>
            </a:r>
          </a:p>
        </p:txBody>
      </p:sp>
      <p:sp>
        <p:nvSpPr>
          <p:cNvPr id="3" name="内容占位符 2">
            <a:extLst>
              <a:ext uri="{FF2B5EF4-FFF2-40B4-BE49-F238E27FC236}">
                <a16:creationId xmlns:a16="http://schemas.microsoft.com/office/drawing/2014/main" id="{53D16C94-D113-493F-A2F2-A8368D1EB282}"/>
              </a:ext>
            </a:extLst>
          </p:cNvPr>
          <p:cNvSpPr>
            <a:spLocks noGrp="1"/>
          </p:cNvSpPr>
          <p:nvPr>
            <p:ph idx="1"/>
          </p:nvPr>
        </p:nvSpPr>
        <p:spPr/>
        <p:txBody>
          <a:bodyPr>
            <a:normAutofit/>
          </a:bodyPr>
          <a:lstStyle/>
          <a:p>
            <a:r>
              <a:rPr lang="en-US" altLang="zh-CN" sz="2400" dirty="0"/>
              <a:t>GitHub</a:t>
            </a:r>
            <a:r>
              <a:rPr lang="zh-CN" altLang="en-US" sz="2400" dirty="0"/>
              <a:t>：</a:t>
            </a:r>
            <a:r>
              <a:rPr lang="en-US" altLang="zh-CN" sz="2400" dirty="0">
                <a:hlinkClick r:id="rId2"/>
              </a:rPr>
              <a:t>https://github.com/nagadomi/lbpcascade_animeface</a:t>
            </a:r>
            <a:endParaRPr lang="en-US" altLang="zh-CN" sz="2400" dirty="0"/>
          </a:p>
          <a:p>
            <a:r>
              <a:rPr lang="zh-CN" altLang="en-US" sz="2400" dirty="0"/>
              <a:t>训练好的分类器：</a:t>
            </a:r>
            <a:r>
              <a:rPr lang="en-US" altLang="zh-CN" sz="2400" dirty="0"/>
              <a:t>lbpcascade_animeface.xml</a:t>
            </a:r>
          </a:p>
          <a:p>
            <a:endParaRPr lang="zh-CN" altLang="en-US" sz="2400" dirty="0"/>
          </a:p>
        </p:txBody>
      </p:sp>
      <p:pic>
        <p:nvPicPr>
          <p:cNvPr id="9" name="图片 8">
            <a:extLst>
              <a:ext uri="{FF2B5EF4-FFF2-40B4-BE49-F238E27FC236}">
                <a16:creationId xmlns:a16="http://schemas.microsoft.com/office/drawing/2014/main" id="{3D9FC202-1B8C-4517-A67A-E2BCFA409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99" y="3165037"/>
            <a:ext cx="7004204" cy="2801682"/>
          </a:xfrm>
          <a:prstGeom prst="rect">
            <a:avLst/>
          </a:prstGeom>
        </p:spPr>
      </p:pic>
      <p:pic>
        <p:nvPicPr>
          <p:cNvPr id="11" name="图片 10">
            <a:extLst>
              <a:ext uri="{FF2B5EF4-FFF2-40B4-BE49-F238E27FC236}">
                <a16:creationId xmlns:a16="http://schemas.microsoft.com/office/drawing/2014/main" id="{27E08B97-7DE2-4827-A2B9-F22100E4E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2404" y="3776963"/>
            <a:ext cx="4097135" cy="2189756"/>
          </a:xfrm>
          <a:prstGeom prst="rect">
            <a:avLst/>
          </a:prstGeom>
        </p:spPr>
      </p:pic>
    </p:spTree>
    <p:extLst>
      <p:ext uri="{BB962C8B-B14F-4D97-AF65-F5344CB8AC3E}">
        <p14:creationId xmlns:p14="http://schemas.microsoft.com/office/powerpoint/2010/main" val="3776771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6AB00-723F-4B0C-B488-4A8F180945F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E9F47FB9-591E-4112-8BA6-B8BDBBC03B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1975" y="126532"/>
            <a:ext cx="4371975" cy="2145506"/>
          </a:xfrm>
        </p:spPr>
      </p:pic>
      <p:pic>
        <p:nvPicPr>
          <p:cNvPr id="7" name="图片 6">
            <a:extLst>
              <a:ext uri="{FF2B5EF4-FFF2-40B4-BE49-F238E27FC236}">
                <a16:creationId xmlns:a16="http://schemas.microsoft.com/office/drawing/2014/main" id="{A0A65868-19B1-4E15-AF6D-643586EF4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988" y="2440457"/>
            <a:ext cx="3967163" cy="2145506"/>
          </a:xfrm>
          <a:prstGeom prst="rect">
            <a:avLst/>
          </a:prstGeom>
        </p:spPr>
      </p:pic>
      <p:pic>
        <p:nvPicPr>
          <p:cNvPr id="9" name="图片 8">
            <a:extLst>
              <a:ext uri="{FF2B5EF4-FFF2-40B4-BE49-F238E27FC236}">
                <a16:creationId xmlns:a16="http://schemas.microsoft.com/office/drawing/2014/main" id="{1FEFC99F-D48D-42CC-A6E8-61EFE504E5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8291" y="2413289"/>
            <a:ext cx="3967163" cy="2145506"/>
          </a:xfrm>
          <a:prstGeom prst="rect">
            <a:avLst/>
          </a:prstGeom>
        </p:spPr>
      </p:pic>
      <p:pic>
        <p:nvPicPr>
          <p:cNvPr id="11" name="图片 10">
            <a:extLst>
              <a:ext uri="{FF2B5EF4-FFF2-40B4-BE49-F238E27FC236}">
                <a16:creationId xmlns:a16="http://schemas.microsoft.com/office/drawing/2014/main" id="{339BE489-8571-4B9E-963F-41B5D53A8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5988" y="4754382"/>
            <a:ext cx="4371975" cy="1740694"/>
          </a:xfrm>
          <a:prstGeom prst="rect">
            <a:avLst/>
          </a:prstGeom>
        </p:spPr>
      </p:pic>
      <p:pic>
        <p:nvPicPr>
          <p:cNvPr id="13" name="图片 12">
            <a:extLst>
              <a:ext uri="{FF2B5EF4-FFF2-40B4-BE49-F238E27FC236}">
                <a16:creationId xmlns:a16="http://schemas.microsoft.com/office/drawing/2014/main" id="{0D319CE9-1DC5-4206-A4A3-2DD2065D58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8291" y="4754382"/>
            <a:ext cx="4371975" cy="1740694"/>
          </a:xfrm>
          <a:prstGeom prst="rect">
            <a:avLst/>
          </a:prstGeom>
        </p:spPr>
      </p:pic>
      <p:sp>
        <p:nvSpPr>
          <p:cNvPr id="15" name="文本框 14">
            <a:extLst>
              <a:ext uri="{FF2B5EF4-FFF2-40B4-BE49-F238E27FC236}">
                <a16:creationId xmlns:a16="http://schemas.microsoft.com/office/drawing/2014/main" id="{F45FFEA1-3D46-4248-8643-1CED851C2F8E}"/>
              </a:ext>
            </a:extLst>
          </p:cNvPr>
          <p:cNvSpPr txBox="1"/>
          <p:nvPr/>
        </p:nvSpPr>
        <p:spPr>
          <a:xfrm>
            <a:off x="591978" y="2930237"/>
            <a:ext cx="492443" cy="1485900"/>
          </a:xfrm>
          <a:prstGeom prst="rect">
            <a:avLst/>
          </a:prstGeom>
          <a:noFill/>
        </p:spPr>
        <p:txBody>
          <a:bodyPr vert="eaVert" wrap="square" rtlCol="0">
            <a:spAutoFit/>
          </a:bodyPr>
          <a:lstStyle/>
          <a:p>
            <a:r>
              <a:rPr lang="zh-CN" altLang="en-US" sz="2000" dirty="0"/>
              <a:t>纵向裁剪</a:t>
            </a:r>
          </a:p>
        </p:txBody>
      </p:sp>
      <p:sp>
        <p:nvSpPr>
          <p:cNvPr id="16" name="文本框 15">
            <a:extLst>
              <a:ext uri="{FF2B5EF4-FFF2-40B4-BE49-F238E27FC236}">
                <a16:creationId xmlns:a16="http://schemas.microsoft.com/office/drawing/2014/main" id="{03FC5466-043B-49E0-8C5C-BC06916D8EEE}"/>
              </a:ext>
            </a:extLst>
          </p:cNvPr>
          <p:cNvSpPr txBox="1"/>
          <p:nvPr/>
        </p:nvSpPr>
        <p:spPr>
          <a:xfrm>
            <a:off x="591989" y="4912736"/>
            <a:ext cx="492443" cy="1485900"/>
          </a:xfrm>
          <a:prstGeom prst="rect">
            <a:avLst/>
          </a:prstGeom>
          <a:noFill/>
        </p:spPr>
        <p:txBody>
          <a:bodyPr vert="eaVert" wrap="square" rtlCol="0">
            <a:spAutoFit/>
          </a:bodyPr>
          <a:lstStyle/>
          <a:p>
            <a:r>
              <a:rPr lang="zh-CN" altLang="en-US" sz="2000" dirty="0"/>
              <a:t>横向裁剪</a:t>
            </a:r>
          </a:p>
        </p:txBody>
      </p:sp>
      <p:sp>
        <p:nvSpPr>
          <p:cNvPr id="18" name="文本框 17">
            <a:extLst>
              <a:ext uri="{FF2B5EF4-FFF2-40B4-BE49-F238E27FC236}">
                <a16:creationId xmlns:a16="http://schemas.microsoft.com/office/drawing/2014/main" id="{41774F2C-2EEF-499E-8179-A8D7AB0012FE}"/>
              </a:ext>
            </a:extLst>
          </p:cNvPr>
          <p:cNvSpPr txBox="1"/>
          <p:nvPr/>
        </p:nvSpPr>
        <p:spPr>
          <a:xfrm>
            <a:off x="1515988" y="1901536"/>
            <a:ext cx="1850667" cy="370502"/>
          </a:xfrm>
          <a:prstGeom prst="rect">
            <a:avLst/>
          </a:prstGeom>
          <a:noFill/>
        </p:spPr>
        <p:txBody>
          <a:bodyPr wrap="square" rtlCol="0">
            <a:spAutoFit/>
          </a:bodyPr>
          <a:lstStyle/>
          <a:p>
            <a:r>
              <a:rPr lang="en-US" altLang="zh-CN" dirty="0"/>
              <a:t>Seam carving</a:t>
            </a:r>
            <a:endParaRPr lang="zh-CN" altLang="en-US" dirty="0"/>
          </a:p>
        </p:txBody>
      </p:sp>
      <p:sp>
        <p:nvSpPr>
          <p:cNvPr id="19" name="文本框 18">
            <a:extLst>
              <a:ext uri="{FF2B5EF4-FFF2-40B4-BE49-F238E27FC236}">
                <a16:creationId xmlns:a16="http://schemas.microsoft.com/office/drawing/2014/main" id="{6C8B4B91-8836-47B4-AD78-5642FDF5F983}"/>
              </a:ext>
            </a:extLst>
          </p:cNvPr>
          <p:cNvSpPr txBox="1"/>
          <p:nvPr/>
        </p:nvSpPr>
        <p:spPr>
          <a:xfrm>
            <a:off x="8243015" y="1901536"/>
            <a:ext cx="2266742" cy="369332"/>
          </a:xfrm>
          <a:prstGeom prst="rect">
            <a:avLst/>
          </a:prstGeom>
          <a:noFill/>
        </p:spPr>
        <p:txBody>
          <a:bodyPr wrap="square" rtlCol="0">
            <a:spAutoFit/>
          </a:bodyPr>
          <a:lstStyle/>
          <a:p>
            <a:r>
              <a:rPr lang="zh-CN" altLang="en-US" dirty="0"/>
              <a:t>带有人脸检测和保护</a:t>
            </a:r>
          </a:p>
        </p:txBody>
      </p:sp>
    </p:spTree>
    <p:extLst>
      <p:ext uri="{BB962C8B-B14F-4D97-AF65-F5344CB8AC3E}">
        <p14:creationId xmlns:p14="http://schemas.microsoft.com/office/powerpoint/2010/main" val="488155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B07E8-2854-46FA-85D0-640B5687201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AC6DA0F-ADAD-462B-A0AF-49AA9425358C}"/>
              </a:ext>
            </a:extLst>
          </p:cNvPr>
          <p:cNvSpPr>
            <a:spLocks noGrp="1"/>
          </p:cNvSpPr>
          <p:nvPr>
            <p:ph idx="1"/>
          </p:nvPr>
        </p:nvSpPr>
        <p:spPr/>
        <p:txBody>
          <a:bodyPr/>
          <a:lstStyle/>
          <a:p>
            <a:r>
              <a:rPr lang="zh-CN" altLang="en-US" dirty="0"/>
              <a:t>人脸检测和保护对横向裁剪效果更明显（？）</a:t>
            </a:r>
            <a:endParaRPr lang="en-US" altLang="zh-CN" dirty="0"/>
          </a:p>
          <a:p>
            <a:r>
              <a:rPr lang="zh-CN" altLang="en-US" dirty="0"/>
              <a:t>对于纵向裁剪，在人脸多的时候</a:t>
            </a:r>
            <a:endParaRPr lang="en-US" altLang="zh-CN" dirty="0"/>
          </a:p>
          <a:p>
            <a:pPr lvl="1"/>
            <a:r>
              <a:rPr lang="en-US" altLang="zh-CN" dirty="0"/>
              <a:t>seam</a:t>
            </a:r>
            <a:r>
              <a:rPr lang="zh-CN" altLang="en-US" dirty="0"/>
              <a:t>多时，人脸和人体其他部位难以同时兼顾</a:t>
            </a:r>
            <a:endParaRPr lang="en-US" altLang="zh-CN" dirty="0"/>
          </a:p>
          <a:p>
            <a:pPr lvl="1"/>
            <a:r>
              <a:rPr lang="en-US" altLang="zh-CN" dirty="0"/>
              <a:t>seam</a:t>
            </a:r>
            <a:r>
              <a:rPr lang="zh-CN" altLang="en-US" dirty="0"/>
              <a:t>少时，人脸保护与否实际效果差别不大</a:t>
            </a:r>
          </a:p>
        </p:txBody>
      </p:sp>
    </p:spTree>
    <p:extLst>
      <p:ext uri="{BB962C8B-B14F-4D97-AF65-F5344CB8AC3E}">
        <p14:creationId xmlns:p14="http://schemas.microsoft.com/office/powerpoint/2010/main" val="2831414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C433F-A6A1-42F3-804A-E6E76956F31D}"/>
              </a:ext>
            </a:extLst>
          </p:cNvPr>
          <p:cNvSpPr>
            <a:spLocks noGrp="1"/>
          </p:cNvSpPr>
          <p:nvPr>
            <p:ph type="title"/>
          </p:nvPr>
        </p:nvSpPr>
        <p:spPr/>
        <p:txBody>
          <a:bodyPr>
            <a:normAutofit/>
          </a:bodyPr>
          <a:lstStyle/>
          <a:p>
            <a:r>
              <a:rPr lang="zh-CN" altLang="en-US" sz="3600" dirty="0"/>
              <a:t>或许可以改进的地方</a:t>
            </a:r>
          </a:p>
        </p:txBody>
      </p:sp>
      <p:sp>
        <p:nvSpPr>
          <p:cNvPr id="3" name="内容占位符 2">
            <a:extLst>
              <a:ext uri="{FF2B5EF4-FFF2-40B4-BE49-F238E27FC236}">
                <a16:creationId xmlns:a16="http://schemas.microsoft.com/office/drawing/2014/main" id="{9CF67D22-E017-4D8D-986B-B22F5E620E88}"/>
              </a:ext>
            </a:extLst>
          </p:cNvPr>
          <p:cNvSpPr>
            <a:spLocks noGrp="1"/>
          </p:cNvSpPr>
          <p:nvPr>
            <p:ph idx="1"/>
          </p:nvPr>
        </p:nvSpPr>
        <p:spPr/>
        <p:txBody>
          <a:bodyPr/>
          <a:lstStyle/>
          <a:p>
            <a:r>
              <a:rPr lang="zh-CN" altLang="en-US" dirty="0"/>
              <a:t>对人脸的检测：</a:t>
            </a:r>
            <a:endParaRPr lang="en-US" altLang="zh-CN" dirty="0"/>
          </a:p>
          <a:p>
            <a:r>
              <a:rPr lang="zh-CN" altLang="en-US" dirty="0"/>
              <a:t>有时检测不到人脸，有时将其他区域误判成人脸</a:t>
            </a:r>
            <a:endParaRPr lang="en-US" altLang="zh-CN" dirty="0"/>
          </a:p>
          <a:p>
            <a:pPr lvl="1"/>
            <a:r>
              <a:rPr lang="zh-CN" altLang="en-US" sz="2000" dirty="0"/>
              <a:t>解决方法：自己训练一个准确度更高的分类器</a:t>
            </a:r>
            <a:endParaRPr lang="en-US" altLang="zh-CN" sz="2000" dirty="0"/>
          </a:p>
          <a:p>
            <a:pPr lvl="1"/>
            <a:endParaRPr lang="en-US" altLang="zh-CN" sz="1800" dirty="0"/>
          </a:p>
          <a:p>
            <a:r>
              <a:rPr lang="zh-CN" altLang="en-US" dirty="0"/>
              <a:t>对人脸的保护：</a:t>
            </a:r>
            <a:endParaRPr lang="en-US" altLang="zh-CN" dirty="0"/>
          </a:p>
          <a:p>
            <a:r>
              <a:rPr lang="zh-CN" altLang="en-US" dirty="0"/>
              <a:t>优化附加的能量函数</a:t>
            </a:r>
            <a:endParaRPr lang="en-US" altLang="zh-CN" dirty="0"/>
          </a:p>
          <a:p>
            <a:pPr lvl="1"/>
            <a:r>
              <a:rPr lang="zh-CN" altLang="en-US" sz="2000" dirty="0"/>
              <a:t>简单粗暴：人脸的框里所有像素点的能量都加上同样的值</a:t>
            </a:r>
            <a:endParaRPr lang="en-US" altLang="zh-CN" sz="2000" dirty="0"/>
          </a:p>
          <a:p>
            <a:pPr lvl="1"/>
            <a:r>
              <a:rPr lang="zh-CN" altLang="en-US" sz="2000" dirty="0"/>
              <a:t>根据人脸不同部位的位置，加不同的能量值</a:t>
            </a:r>
            <a:endParaRPr lang="en-US" altLang="zh-CN" sz="2000" dirty="0"/>
          </a:p>
          <a:p>
            <a:pPr lvl="1"/>
            <a:r>
              <a:rPr lang="zh-CN" altLang="en-US" sz="2000" dirty="0"/>
              <a:t>放大范围等等</a:t>
            </a:r>
          </a:p>
        </p:txBody>
      </p:sp>
    </p:spTree>
    <p:extLst>
      <p:ext uri="{BB962C8B-B14F-4D97-AF65-F5344CB8AC3E}">
        <p14:creationId xmlns:p14="http://schemas.microsoft.com/office/powerpoint/2010/main" val="4023337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600" b="1" dirty="0">
                <a:latin typeface="Times New Roman" panose="02020603050405020304" pitchFamily="18" charset="0"/>
                <a:cs typeface="Times New Roman" panose="02020603050405020304" pitchFamily="18" charset="0"/>
              </a:rPr>
              <a:t>Seam carving</a:t>
            </a:r>
            <a:r>
              <a:rPr lang="zh-CN" altLang="en-US" sz="3600" b="1" dirty="0">
                <a:latin typeface="Times New Roman" panose="02020603050405020304" pitchFamily="18" charset="0"/>
                <a:cs typeface="Times New Roman" panose="02020603050405020304" pitchFamily="18" charset="0"/>
              </a:rPr>
              <a:t>不同实现方法时间效率的比较</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552274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两种</a:t>
            </a:r>
            <a:r>
              <a:rPr lang="en-US" altLang="zh-CN" sz="3600" b="1" dirty="0">
                <a:latin typeface="Times New Roman" panose="02020603050405020304" pitchFamily="18" charset="0"/>
                <a:cs typeface="Times New Roman" panose="02020603050405020304" pitchFamily="18" charset="0"/>
              </a:rPr>
              <a:t>seam carving</a:t>
            </a:r>
            <a:r>
              <a:rPr lang="zh-CN" altLang="en-US" sz="3600" b="1" dirty="0">
                <a:latin typeface="Times New Roman" panose="02020603050405020304" pitchFamily="18" charset="0"/>
                <a:cs typeface="Times New Roman" panose="02020603050405020304" pitchFamily="18" charset="0"/>
              </a:rPr>
              <a:t>的实现方式</a:t>
            </a:r>
          </a:p>
        </p:txBody>
      </p:sp>
      <p:sp>
        <p:nvSpPr>
          <p:cNvPr id="3" name="内容占位符 2"/>
          <p:cNvSpPr>
            <a:spLocks noGrp="1"/>
          </p:cNvSpPr>
          <p:nvPr>
            <p:ph idx="1"/>
          </p:nvPr>
        </p:nvSpPr>
        <p:spPr/>
        <p:txBody>
          <a:bodyPr/>
          <a:lstStyle/>
          <a:p>
            <a:pPr marL="0" indent="0">
              <a:buNone/>
            </a:pPr>
            <a:r>
              <a:rPr lang="en-US" altLang="zh-CN" dirty="0"/>
              <a:t>1.</a:t>
            </a:r>
            <a:r>
              <a:rPr lang="zh-CN" altLang="en-US" dirty="0"/>
              <a:t>转换成图来实现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54" y="2629005"/>
            <a:ext cx="3450936" cy="278988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150" y="1514272"/>
            <a:ext cx="4105180" cy="505877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1330" y="1825624"/>
            <a:ext cx="4167179" cy="4747419"/>
          </a:xfrm>
          <a:prstGeom prst="rect">
            <a:avLst/>
          </a:prstGeom>
        </p:spPr>
      </p:pic>
    </p:spTree>
    <p:extLst>
      <p:ext uri="{BB962C8B-B14F-4D97-AF65-F5344CB8AC3E}">
        <p14:creationId xmlns:p14="http://schemas.microsoft.com/office/powerpoint/2010/main" val="3300210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两种</a:t>
            </a:r>
            <a:r>
              <a:rPr lang="en-US" altLang="zh-CN" sz="3600" b="1" dirty="0">
                <a:latin typeface="Times New Roman" panose="02020603050405020304" pitchFamily="18" charset="0"/>
                <a:cs typeface="Times New Roman" panose="02020603050405020304" pitchFamily="18" charset="0"/>
              </a:rPr>
              <a:t>seam carving</a:t>
            </a:r>
            <a:r>
              <a:rPr lang="zh-CN" altLang="en-US" sz="3600" b="1" dirty="0">
                <a:latin typeface="Times New Roman" panose="02020603050405020304" pitchFamily="18" charset="0"/>
                <a:cs typeface="Times New Roman" panose="02020603050405020304" pitchFamily="18" charset="0"/>
              </a:rPr>
              <a:t>的实现方式</a:t>
            </a:r>
          </a:p>
        </p:txBody>
      </p:sp>
      <p:sp>
        <p:nvSpPr>
          <p:cNvPr id="3" name="内容占位符 2"/>
          <p:cNvSpPr>
            <a:spLocks noGrp="1"/>
          </p:cNvSpPr>
          <p:nvPr>
            <p:ph idx="1"/>
          </p:nvPr>
        </p:nvSpPr>
        <p:spPr/>
        <p:txBody>
          <a:bodyPr>
            <a:normAutofit/>
          </a:bodyPr>
          <a:lstStyle/>
          <a:p>
            <a:r>
              <a:rPr lang="zh-CN" altLang="en-US" sz="2400" dirty="0"/>
              <a:t>在构建的图上调用最短路径算法：</a:t>
            </a:r>
            <a:endParaRPr lang="en-US" altLang="zh-CN" sz="2400" dirty="0"/>
          </a:p>
          <a:p>
            <a:pPr marL="0" indent="0">
              <a:buNone/>
            </a:pPr>
            <a:endParaRPr lang="en-US" altLang="zh-CN" sz="2400" dirty="0"/>
          </a:p>
          <a:p>
            <a:pPr marL="0" indent="0">
              <a:buNone/>
            </a:pPr>
            <a:r>
              <a:rPr lang="en-US" altLang="zh-CN" sz="2400" dirty="0"/>
              <a:t>1.Dijskra</a:t>
            </a:r>
            <a:r>
              <a:rPr lang="zh-CN" altLang="en-US" sz="2400" dirty="0"/>
              <a:t>算法</a:t>
            </a:r>
            <a:endParaRPr lang="en-US" altLang="zh-CN" sz="2400" dirty="0"/>
          </a:p>
          <a:p>
            <a:pPr marL="0" indent="0">
              <a:buNone/>
            </a:pPr>
            <a:endParaRPr lang="en-US" altLang="zh-CN" sz="2400" dirty="0"/>
          </a:p>
          <a:p>
            <a:pPr marL="0" indent="0">
              <a:buNone/>
            </a:pPr>
            <a:r>
              <a:rPr lang="en-US" altLang="zh-CN" sz="2400" dirty="0"/>
              <a:t>2.</a:t>
            </a:r>
            <a:r>
              <a:rPr lang="zh-CN" altLang="en-US" sz="2400" dirty="0"/>
              <a:t>无环加权有向图算法：先对顶点进行拓扑排序，按拓扑排序对顶点进行松弛</a:t>
            </a:r>
            <a:endParaRPr lang="en-US" altLang="zh-CN" sz="2400" dirty="0"/>
          </a:p>
          <a:p>
            <a:pPr marL="0" indent="0">
              <a:buNone/>
            </a:pPr>
            <a:endParaRPr lang="en-US" altLang="zh-CN" sz="2400" dirty="0"/>
          </a:p>
          <a:p>
            <a:pPr marL="0" indent="0">
              <a:buNone/>
            </a:pPr>
            <a:r>
              <a:rPr lang="en-US" altLang="zh-CN" sz="2400" dirty="0"/>
              <a:t>3.</a:t>
            </a:r>
            <a:r>
              <a:rPr lang="zh-CN" altLang="en-US" sz="2400" dirty="0"/>
              <a:t>其它最短路算法</a:t>
            </a:r>
            <a:r>
              <a:rPr lang="en-US" altLang="zh-CN" sz="2400" dirty="0"/>
              <a:t>(</a:t>
            </a:r>
            <a:r>
              <a:rPr lang="zh-CN" altLang="en-US" sz="2400" dirty="0"/>
              <a:t>如</a:t>
            </a:r>
            <a:r>
              <a:rPr lang="en-US" altLang="zh-CN" sz="2400" dirty="0"/>
              <a:t>Bellman-Ford</a:t>
            </a:r>
            <a:r>
              <a:rPr lang="zh-CN" altLang="en-US" sz="2400" dirty="0"/>
              <a:t>算法</a:t>
            </a:r>
            <a:r>
              <a:rPr lang="en-US" altLang="zh-CN" sz="2400" dirty="0"/>
              <a:t>)</a:t>
            </a:r>
            <a:endParaRPr lang="zh-CN" altLang="en-US" sz="2400" dirty="0"/>
          </a:p>
        </p:txBody>
      </p:sp>
    </p:spTree>
    <p:extLst>
      <p:ext uri="{BB962C8B-B14F-4D97-AF65-F5344CB8AC3E}">
        <p14:creationId xmlns:p14="http://schemas.microsoft.com/office/powerpoint/2010/main" val="1102206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两种</a:t>
            </a:r>
            <a:r>
              <a:rPr lang="en-US" altLang="zh-CN" sz="3600" b="1" dirty="0">
                <a:latin typeface="Times New Roman" panose="02020603050405020304" pitchFamily="18" charset="0"/>
                <a:cs typeface="Times New Roman" panose="02020603050405020304" pitchFamily="18" charset="0"/>
              </a:rPr>
              <a:t>seam carving</a:t>
            </a:r>
            <a:r>
              <a:rPr lang="zh-CN" altLang="en-US" sz="3600" b="1" dirty="0">
                <a:latin typeface="Times New Roman" panose="02020603050405020304" pitchFamily="18" charset="0"/>
                <a:cs typeface="Times New Roman" panose="02020603050405020304" pitchFamily="18" charset="0"/>
              </a:rPr>
              <a:t>的实现方式</a:t>
            </a:r>
          </a:p>
        </p:txBody>
      </p:sp>
      <p:sp>
        <p:nvSpPr>
          <p:cNvPr id="3" name="内容占位符 2"/>
          <p:cNvSpPr>
            <a:spLocks noGrp="1"/>
          </p:cNvSpPr>
          <p:nvPr>
            <p:ph idx="1"/>
          </p:nvPr>
        </p:nvSpPr>
        <p:spPr/>
        <p:txBody>
          <a:bodyPr>
            <a:normAutofit/>
          </a:bodyPr>
          <a:lstStyle/>
          <a:p>
            <a:r>
              <a:rPr lang="zh-CN" altLang="en-US" sz="2400" dirty="0"/>
              <a:t>在构建的图上调用最短路径算法：</a:t>
            </a:r>
            <a:endParaRPr lang="en-US" altLang="zh-CN" sz="2400" dirty="0"/>
          </a:p>
          <a:p>
            <a:pPr marL="0" indent="0">
              <a:buNone/>
            </a:pPr>
            <a:endParaRPr lang="en-US" altLang="zh-CN" sz="2400" dirty="0"/>
          </a:p>
          <a:p>
            <a:pPr marL="0" indent="0">
              <a:buNone/>
            </a:pPr>
            <a:r>
              <a:rPr lang="en-US" altLang="zh-CN" sz="2400" dirty="0"/>
              <a:t>1.Dijskra</a:t>
            </a:r>
            <a:r>
              <a:rPr lang="zh-CN" altLang="en-US" sz="2400" dirty="0"/>
              <a:t>算法</a:t>
            </a:r>
            <a:endParaRPr lang="en-US" altLang="zh-CN" sz="2400" dirty="0"/>
          </a:p>
          <a:p>
            <a:pPr marL="0" indent="0">
              <a:buNone/>
            </a:pPr>
            <a:endParaRPr lang="en-US" altLang="zh-CN" sz="2400" dirty="0"/>
          </a:p>
          <a:p>
            <a:pPr marL="0" indent="0">
              <a:buNone/>
            </a:pPr>
            <a:r>
              <a:rPr lang="en-US" altLang="zh-CN" sz="2400" dirty="0"/>
              <a:t>2.</a:t>
            </a:r>
            <a:r>
              <a:rPr lang="zh-CN" altLang="en-US" sz="2400" dirty="0"/>
              <a:t>无环加权有向图算法：先对顶点进行拓扑排序，按拓扑排序对顶点进行松弛</a:t>
            </a:r>
            <a:endParaRPr lang="en-US" altLang="zh-CN" sz="2400" dirty="0"/>
          </a:p>
          <a:p>
            <a:pPr marL="0" indent="0">
              <a:buNone/>
            </a:pPr>
            <a:endParaRPr lang="en-US" altLang="zh-CN" sz="2400" dirty="0"/>
          </a:p>
          <a:p>
            <a:pPr marL="0" indent="0">
              <a:buNone/>
            </a:pPr>
            <a:r>
              <a:rPr lang="en-US" altLang="zh-CN" sz="2400" dirty="0"/>
              <a:t>3.</a:t>
            </a:r>
            <a:r>
              <a:rPr lang="zh-CN" altLang="en-US" sz="2400" dirty="0"/>
              <a:t>其它最短路算法</a:t>
            </a:r>
            <a:r>
              <a:rPr lang="en-US" altLang="zh-CN" sz="2400" dirty="0"/>
              <a:t>(</a:t>
            </a:r>
            <a:r>
              <a:rPr lang="zh-CN" altLang="en-US" sz="2400" dirty="0"/>
              <a:t>如</a:t>
            </a:r>
            <a:r>
              <a:rPr lang="en-US" altLang="zh-CN" sz="2400" dirty="0"/>
              <a:t>Bellman-Ford</a:t>
            </a:r>
            <a:r>
              <a:rPr lang="zh-CN" altLang="en-US" sz="2400" dirty="0"/>
              <a:t>算法</a:t>
            </a:r>
            <a:r>
              <a:rPr lang="en-US" altLang="zh-CN" sz="2400" dirty="0"/>
              <a:t>)</a:t>
            </a:r>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400" y="1825625"/>
            <a:ext cx="5033674" cy="4035941"/>
          </a:xfrm>
          <a:prstGeom prst="rect">
            <a:avLst/>
          </a:prstGeom>
        </p:spPr>
      </p:pic>
    </p:spTree>
    <p:extLst>
      <p:ext uri="{BB962C8B-B14F-4D97-AF65-F5344CB8AC3E}">
        <p14:creationId xmlns:p14="http://schemas.microsoft.com/office/powerpoint/2010/main" val="1666699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两种</a:t>
            </a:r>
            <a:r>
              <a:rPr lang="en-US" altLang="zh-CN" sz="3600" b="1" dirty="0">
                <a:latin typeface="Times New Roman" panose="02020603050405020304" pitchFamily="18" charset="0"/>
                <a:cs typeface="Times New Roman" panose="02020603050405020304" pitchFamily="18" charset="0"/>
              </a:rPr>
              <a:t>seam carving</a:t>
            </a:r>
            <a:r>
              <a:rPr lang="zh-CN" altLang="en-US" sz="3600" b="1" dirty="0">
                <a:latin typeface="Times New Roman" panose="02020603050405020304" pitchFamily="18" charset="0"/>
                <a:cs typeface="Times New Roman" panose="02020603050405020304" pitchFamily="18" charset="0"/>
              </a:rPr>
              <a:t>的实现方式</a:t>
            </a:r>
          </a:p>
        </p:txBody>
      </p:sp>
      <p:sp>
        <p:nvSpPr>
          <p:cNvPr id="3" name="内容占位符 2"/>
          <p:cNvSpPr>
            <a:spLocks noGrp="1"/>
          </p:cNvSpPr>
          <p:nvPr>
            <p:ph idx="1"/>
          </p:nvPr>
        </p:nvSpPr>
        <p:spPr/>
        <p:txBody>
          <a:bodyPr/>
          <a:lstStyle/>
          <a:p>
            <a:pPr marL="0" indent="0">
              <a:buNone/>
            </a:pPr>
            <a:r>
              <a:rPr lang="en-US" altLang="zh-CN" sz="2400" dirty="0"/>
              <a:t>2.</a:t>
            </a:r>
            <a:r>
              <a:rPr lang="zh-CN" altLang="en-US" sz="2400" dirty="0"/>
              <a:t>动态规划算法</a:t>
            </a:r>
            <a:endParaRPr lang="en-US" altLang="zh-CN" sz="2400" dirty="0"/>
          </a:p>
          <a:p>
            <a:pPr marL="0" indent="0">
              <a:buNone/>
            </a:pPr>
            <a:endParaRPr lang="en-US" altLang="zh-CN" sz="2400" dirty="0"/>
          </a:p>
          <a:p>
            <a:pPr marL="0" indent="0">
              <a:buNone/>
            </a:pPr>
            <a:r>
              <a:rPr lang="zh-CN" altLang="en-US" sz="2400" b="1" dirty="0"/>
              <a:t>源代码：</a:t>
            </a:r>
            <a:endParaRPr lang="en-US" altLang="zh-CN" sz="2400" b="1" dirty="0"/>
          </a:p>
          <a:p>
            <a:pPr marL="0" indent="0">
              <a:buNone/>
            </a:pPr>
            <a:r>
              <a:rPr lang="zh-CN" altLang="en-US" sz="2400" dirty="0"/>
              <a:t>先用</a:t>
            </a:r>
            <a:r>
              <a:rPr lang="en-US" altLang="zh-CN" sz="2400" dirty="0" err="1"/>
              <a:t>CumulativeEnergyMap</a:t>
            </a:r>
            <a:r>
              <a:rPr lang="zh-CN" altLang="en-US" sz="2400" dirty="0"/>
              <a:t>矩阵记</a:t>
            </a:r>
            <a:endParaRPr lang="en-US" altLang="zh-CN" sz="2400" dirty="0"/>
          </a:p>
          <a:p>
            <a:pPr marL="0" indent="0">
              <a:buNone/>
            </a:pPr>
            <a:r>
              <a:rPr lang="zh-CN" altLang="en-US" sz="2400" dirty="0"/>
              <a:t>录能量和</a:t>
            </a:r>
            <a:endParaRPr lang="en-US" altLang="zh-CN" sz="2400" dirty="0"/>
          </a:p>
          <a:p>
            <a:pPr marL="0" indent="0">
              <a:buNone/>
            </a:pPr>
            <a:endParaRPr lang="en-US" altLang="zh-CN" sz="2400" dirty="0"/>
          </a:p>
          <a:p>
            <a:pPr marL="0" indent="0">
              <a:buNone/>
            </a:pPr>
            <a:r>
              <a:rPr lang="zh-CN" altLang="en-US" sz="2400" b="1" dirty="0"/>
              <a:t>论文伪代码</a:t>
            </a:r>
            <a:endParaRPr lang="en-US" altLang="zh-CN" sz="2400" b="1" dirty="0"/>
          </a:p>
          <a:p>
            <a:pPr marL="0" indent="0">
              <a:buNone/>
            </a:pPr>
            <a:endParaRPr lang="en-US" altLang="zh-CN" sz="2400" dirty="0"/>
          </a:p>
          <a:p>
            <a:pPr marL="0" indent="0">
              <a:buNone/>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801" y="1825625"/>
            <a:ext cx="6645843" cy="4039466"/>
          </a:xfrm>
          <a:prstGeom prst="rect">
            <a:avLst/>
          </a:prstGeom>
        </p:spPr>
      </p:pic>
    </p:spTree>
    <p:extLst>
      <p:ext uri="{BB962C8B-B14F-4D97-AF65-F5344CB8AC3E}">
        <p14:creationId xmlns:p14="http://schemas.microsoft.com/office/powerpoint/2010/main" val="1003672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20870"/>
          </a:xfrm>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实现效果</a:t>
            </a:r>
          </a:p>
        </p:txBody>
      </p:sp>
      <p:sp>
        <p:nvSpPr>
          <p:cNvPr id="3" name="内容占位符 2"/>
          <p:cNvSpPr>
            <a:spLocks noGrp="1"/>
          </p:cNvSpPr>
          <p:nvPr>
            <p:ph idx="1"/>
          </p:nvPr>
        </p:nvSpPr>
        <p:spPr/>
        <p:txBody>
          <a:bodyPr/>
          <a:lstStyle/>
          <a:p>
            <a:pPr marL="0" indent="0">
              <a:buNone/>
            </a:pPr>
            <a:r>
              <a:rPr lang="zh-CN" altLang="en-US" dirty="0"/>
              <a:t>               </a:t>
            </a:r>
            <a:r>
              <a:rPr lang="zh-CN" altLang="en-US" b="1" dirty="0"/>
              <a:t>图</a:t>
            </a:r>
            <a:r>
              <a:rPr lang="en-US" altLang="zh-CN" b="1" dirty="0"/>
              <a:t>1</a:t>
            </a:r>
            <a:endParaRPr lang="zh-CN" altLang="en-US"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4" y="2498797"/>
            <a:ext cx="3203548" cy="419024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922" y="1285996"/>
            <a:ext cx="1864690" cy="277160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913" y="1285996"/>
            <a:ext cx="1695173" cy="2771607"/>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8142" y="1285995"/>
            <a:ext cx="1440897" cy="277160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9095" y="1285995"/>
            <a:ext cx="1271380" cy="2771608"/>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4922" y="4057603"/>
            <a:ext cx="1884059" cy="2800397"/>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0768" y="4046681"/>
            <a:ext cx="1719461" cy="2811319"/>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8142" y="4057602"/>
            <a:ext cx="1440897" cy="2771607"/>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59095" y="4046682"/>
            <a:ext cx="1276389" cy="2782528"/>
          </a:xfrm>
          <a:prstGeom prst="rect">
            <a:avLst/>
          </a:prstGeom>
        </p:spPr>
      </p:pic>
    </p:spTree>
    <p:extLst>
      <p:ext uri="{BB962C8B-B14F-4D97-AF65-F5344CB8AC3E}">
        <p14:creationId xmlns:p14="http://schemas.microsoft.com/office/powerpoint/2010/main" val="2847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7F18BD1-F3B9-FF4B-95E5-A353F5A1C18A}"/>
              </a:ext>
            </a:extLst>
          </p:cNvPr>
          <p:cNvPicPr>
            <a:picLocks noChangeAspect="1"/>
          </p:cNvPicPr>
          <p:nvPr/>
        </p:nvPicPr>
        <p:blipFill>
          <a:blip r:embed="rId2"/>
          <a:stretch>
            <a:fillRect/>
          </a:stretch>
        </p:blipFill>
        <p:spPr>
          <a:xfrm>
            <a:off x="1962102" y="276635"/>
            <a:ext cx="3469971" cy="2161622"/>
          </a:xfrm>
          <a:prstGeom prst="rect">
            <a:avLst/>
          </a:prstGeom>
        </p:spPr>
      </p:pic>
      <p:pic>
        <p:nvPicPr>
          <p:cNvPr id="17" name="图片 16">
            <a:extLst>
              <a:ext uri="{FF2B5EF4-FFF2-40B4-BE49-F238E27FC236}">
                <a16:creationId xmlns:a16="http://schemas.microsoft.com/office/drawing/2014/main" id="{8DEF6E19-EA36-7341-A2CB-03E1EAF16A3C}"/>
              </a:ext>
            </a:extLst>
          </p:cNvPr>
          <p:cNvPicPr>
            <a:picLocks noChangeAspect="1"/>
          </p:cNvPicPr>
          <p:nvPr/>
        </p:nvPicPr>
        <p:blipFill>
          <a:blip r:embed="rId3"/>
          <a:stretch>
            <a:fillRect/>
          </a:stretch>
        </p:blipFill>
        <p:spPr>
          <a:xfrm>
            <a:off x="5817166" y="259138"/>
            <a:ext cx="2067051" cy="2161622"/>
          </a:xfrm>
          <a:prstGeom prst="rect">
            <a:avLst/>
          </a:prstGeom>
        </p:spPr>
      </p:pic>
      <p:pic>
        <p:nvPicPr>
          <p:cNvPr id="19" name="图片 18">
            <a:extLst>
              <a:ext uri="{FF2B5EF4-FFF2-40B4-BE49-F238E27FC236}">
                <a16:creationId xmlns:a16="http://schemas.microsoft.com/office/drawing/2014/main" id="{C52484A7-F510-6446-BA61-10A9E733E316}"/>
              </a:ext>
            </a:extLst>
          </p:cNvPr>
          <p:cNvPicPr>
            <a:picLocks noChangeAspect="1"/>
          </p:cNvPicPr>
          <p:nvPr/>
        </p:nvPicPr>
        <p:blipFill>
          <a:blip r:embed="rId4"/>
          <a:stretch>
            <a:fillRect/>
          </a:stretch>
        </p:blipFill>
        <p:spPr>
          <a:xfrm>
            <a:off x="8267120" y="259138"/>
            <a:ext cx="2067051" cy="2161622"/>
          </a:xfrm>
          <a:prstGeom prst="rect">
            <a:avLst/>
          </a:prstGeom>
        </p:spPr>
      </p:pic>
      <p:sp>
        <p:nvSpPr>
          <p:cNvPr id="22" name="文本框 21">
            <a:extLst>
              <a:ext uri="{FF2B5EF4-FFF2-40B4-BE49-F238E27FC236}">
                <a16:creationId xmlns:a16="http://schemas.microsoft.com/office/drawing/2014/main" id="{009CE11B-B3D0-574C-A449-EAE047CFCCFC}"/>
              </a:ext>
            </a:extLst>
          </p:cNvPr>
          <p:cNvSpPr txBox="1"/>
          <p:nvPr/>
        </p:nvSpPr>
        <p:spPr>
          <a:xfrm>
            <a:off x="5691958" y="-31143"/>
            <a:ext cx="2501900" cy="307777"/>
          </a:xfrm>
          <a:prstGeom prst="rect">
            <a:avLst/>
          </a:prstGeom>
          <a:noFill/>
        </p:spPr>
        <p:txBody>
          <a:bodyPr wrap="square" rtlCol="0">
            <a:spAutoFit/>
          </a:bodyPr>
          <a:lstStyle/>
          <a:p>
            <a:pPr algn="ctr"/>
            <a:r>
              <a:rPr kumimoji="1" lang="en-US" altLang="zh-CN" sz="1400" dirty="0"/>
              <a:t>Entropy</a:t>
            </a:r>
            <a:endParaRPr kumimoji="1" lang="zh-CN" altLang="en-US" sz="1400" dirty="0"/>
          </a:p>
        </p:txBody>
      </p:sp>
      <p:sp>
        <p:nvSpPr>
          <p:cNvPr id="23" name="文本框 22">
            <a:extLst>
              <a:ext uri="{FF2B5EF4-FFF2-40B4-BE49-F238E27FC236}">
                <a16:creationId xmlns:a16="http://schemas.microsoft.com/office/drawing/2014/main" id="{9DF591F1-A77A-BE4F-8B7D-9436FE9F5617}"/>
              </a:ext>
            </a:extLst>
          </p:cNvPr>
          <p:cNvSpPr txBox="1"/>
          <p:nvPr/>
        </p:nvSpPr>
        <p:spPr>
          <a:xfrm>
            <a:off x="8112938" y="-31144"/>
            <a:ext cx="2501900" cy="307777"/>
          </a:xfrm>
          <a:prstGeom prst="rect">
            <a:avLst/>
          </a:prstGeom>
          <a:noFill/>
        </p:spPr>
        <p:txBody>
          <a:bodyPr wrap="square" rtlCol="0">
            <a:spAutoFit/>
          </a:bodyPr>
          <a:lstStyle/>
          <a:p>
            <a:pPr algn="ctr"/>
            <a:r>
              <a:rPr kumimoji="1" lang="en-US" altLang="zh-CN" sz="1400" dirty="0"/>
              <a:t>Scharr</a:t>
            </a:r>
            <a:endParaRPr kumimoji="1" lang="zh-CN" altLang="en-US" sz="1400" dirty="0"/>
          </a:p>
        </p:txBody>
      </p:sp>
      <p:sp>
        <p:nvSpPr>
          <p:cNvPr id="24" name="文本框 23">
            <a:extLst>
              <a:ext uri="{FF2B5EF4-FFF2-40B4-BE49-F238E27FC236}">
                <a16:creationId xmlns:a16="http://schemas.microsoft.com/office/drawing/2014/main" id="{CF16375C-A37C-0246-AF08-18F7D5B36DD3}"/>
              </a:ext>
            </a:extLst>
          </p:cNvPr>
          <p:cNvSpPr txBox="1"/>
          <p:nvPr/>
        </p:nvSpPr>
        <p:spPr>
          <a:xfrm>
            <a:off x="2539448" y="-31144"/>
            <a:ext cx="2501900" cy="307777"/>
          </a:xfrm>
          <a:prstGeom prst="rect">
            <a:avLst/>
          </a:prstGeom>
          <a:noFill/>
        </p:spPr>
        <p:txBody>
          <a:bodyPr wrap="square" rtlCol="0">
            <a:spAutoFit/>
          </a:bodyPr>
          <a:lstStyle/>
          <a:p>
            <a:pPr algn="ctr"/>
            <a:r>
              <a:rPr kumimoji="1" lang="en-US" altLang="zh-CN" sz="1400" dirty="0"/>
              <a:t>original image</a:t>
            </a:r>
            <a:endParaRPr kumimoji="1" lang="zh-CN" altLang="en-US" sz="1400" dirty="0"/>
          </a:p>
        </p:txBody>
      </p:sp>
      <p:pic>
        <p:nvPicPr>
          <p:cNvPr id="30" name="图片 29">
            <a:extLst>
              <a:ext uri="{FF2B5EF4-FFF2-40B4-BE49-F238E27FC236}">
                <a16:creationId xmlns:a16="http://schemas.microsoft.com/office/drawing/2014/main" id="{B6167CAA-C986-3F42-8341-46F352A9737A}"/>
              </a:ext>
            </a:extLst>
          </p:cNvPr>
          <p:cNvPicPr>
            <a:picLocks noChangeAspect="1"/>
          </p:cNvPicPr>
          <p:nvPr/>
        </p:nvPicPr>
        <p:blipFill>
          <a:blip r:embed="rId5"/>
          <a:stretch>
            <a:fillRect/>
          </a:stretch>
        </p:blipFill>
        <p:spPr>
          <a:xfrm>
            <a:off x="5968487" y="2479556"/>
            <a:ext cx="1839339" cy="2272125"/>
          </a:xfrm>
          <a:prstGeom prst="rect">
            <a:avLst/>
          </a:prstGeom>
        </p:spPr>
      </p:pic>
      <p:pic>
        <p:nvPicPr>
          <p:cNvPr id="32" name="图片 31">
            <a:extLst>
              <a:ext uri="{FF2B5EF4-FFF2-40B4-BE49-F238E27FC236}">
                <a16:creationId xmlns:a16="http://schemas.microsoft.com/office/drawing/2014/main" id="{2F334B47-9E5B-5849-A257-09350557B872}"/>
              </a:ext>
            </a:extLst>
          </p:cNvPr>
          <p:cNvPicPr>
            <a:picLocks noChangeAspect="1"/>
          </p:cNvPicPr>
          <p:nvPr/>
        </p:nvPicPr>
        <p:blipFill>
          <a:blip r:embed="rId6"/>
          <a:stretch>
            <a:fillRect/>
          </a:stretch>
        </p:blipFill>
        <p:spPr>
          <a:xfrm>
            <a:off x="8393032" y="2479556"/>
            <a:ext cx="1839339" cy="2272125"/>
          </a:xfrm>
          <a:prstGeom prst="rect">
            <a:avLst/>
          </a:prstGeom>
        </p:spPr>
      </p:pic>
      <p:pic>
        <p:nvPicPr>
          <p:cNvPr id="34" name="图片 33">
            <a:extLst>
              <a:ext uri="{FF2B5EF4-FFF2-40B4-BE49-F238E27FC236}">
                <a16:creationId xmlns:a16="http://schemas.microsoft.com/office/drawing/2014/main" id="{AC9195E4-637E-644A-A542-06AE96E3F7CC}"/>
              </a:ext>
            </a:extLst>
          </p:cNvPr>
          <p:cNvPicPr>
            <a:picLocks noChangeAspect="1"/>
          </p:cNvPicPr>
          <p:nvPr/>
        </p:nvPicPr>
        <p:blipFill>
          <a:blip r:embed="rId7"/>
          <a:stretch>
            <a:fillRect/>
          </a:stretch>
        </p:blipFill>
        <p:spPr>
          <a:xfrm>
            <a:off x="2162274" y="2479555"/>
            <a:ext cx="3069625" cy="2272125"/>
          </a:xfrm>
          <a:prstGeom prst="rect">
            <a:avLst/>
          </a:prstGeom>
        </p:spPr>
      </p:pic>
      <p:pic>
        <p:nvPicPr>
          <p:cNvPr id="42" name="图片 41">
            <a:extLst>
              <a:ext uri="{FF2B5EF4-FFF2-40B4-BE49-F238E27FC236}">
                <a16:creationId xmlns:a16="http://schemas.microsoft.com/office/drawing/2014/main" id="{74AFD557-FE6B-B74F-B9AA-08EF58B28F4C}"/>
              </a:ext>
            </a:extLst>
          </p:cNvPr>
          <p:cNvPicPr>
            <a:picLocks noChangeAspect="1"/>
          </p:cNvPicPr>
          <p:nvPr/>
        </p:nvPicPr>
        <p:blipFill>
          <a:blip r:embed="rId8"/>
          <a:stretch>
            <a:fillRect/>
          </a:stretch>
        </p:blipFill>
        <p:spPr>
          <a:xfrm>
            <a:off x="1881901" y="4810479"/>
            <a:ext cx="3630370" cy="2033007"/>
          </a:xfrm>
          <a:prstGeom prst="rect">
            <a:avLst/>
          </a:prstGeom>
        </p:spPr>
      </p:pic>
      <p:pic>
        <p:nvPicPr>
          <p:cNvPr id="44" name="图片 43">
            <a:extLst>
              <a:ext uri="{FF2B5EF4-FFF2-40B4-BE49-F238E27FC236}">
                <a16:creationId xmlns:a16="http://schemas.microsoft.com/office/drawing/2014/main" id="{98FA6D01-01DF-4248-BD48-CA6D2A9F24E6}"/>
              </a:ext>
            </a:extLst>
          </p:cNvPr>
          <p:cNvPicPr>
            <a:picLocks noChangeAspect="1"/>
          </p:cNvPicPr>
          <p:nvPr/>
        </p:nvPicPr>
        <p:blipFill>
          <a:blip r:embed="rId9"/>
          <a:stretch>
            <a:fillRect/>
          </a:stretch>
        </p:blipFill>
        <p:spPr>
          <a:xfrm>
            <a:off x="5826938" y="4810478"/>
            <a:ext cx="2178222" cy="2033007"/>
          </a:xfrm>
          <a:prstGeom prst="rect">
            <a:avLst/>
          </a:prstGeom>
        </p:spPr>
      </p:pic>
      <p:pic>
        <p:nvPicPr>
          <p:cNvPr id="46" name="图片 45">
            <a:extLst>
              <a:ext uri="{FF2B5EF4-FFF2-40B4-BE49-F238E27FC236}">
                <a16:creationId xmlns:a16="http://schemas.microsoft.com/office/drawing/2014/main" id="{5B9BE1DD-933B-6A47-A1F4-20FA4D0FC6DF}"/>
              </a:ext>
            </a:extLst>
          </p:cNvPr>
          <p:cNvPicPr>
            <a:picLocks noChangeAspect="1"/>
          </p:cNvPicPr>
          <p:nvPr/>
        </p:nvPicPr>
        <p:blipFill>
          <a:blip r:embed="rId10"/>
          <a:stretch>
            <a:fillRect/>
          </a:stretch>
        </p:blipFill>
        <p:spPr>
          <a:xfrm>
            <a:off x="8309238" y="4810478"/>
            <a:ext cx="2178222" cy="2033007"/>
          </a:xfrm>
          <a:prstGeom prst="rect">
            <a:avLst/>
          </a:prstGeom>
        </p:spPr>
      </p:pic>
      <p:sp>
        <p:nvSpPr>
          <p:cNvPr id="47" name="标题 1">
            <a:extLst>
              <a:ext uri="{FF2B5EF4-FFF2-40B4-BE49-F238E27FC236}">
                <a16:creationId xmlns:a16="http://schemas.microsoft.com/office/drawing/2014/main" id="{4A58BA56-A5C5-C54A-B6C8-54836120AE6E}"/>
              </a:ext>
            </a:extLst>
          </p:cNvPr>
          <p:cNvSpPr>
            <a:spLocks noGrp="1"/>
          </p:cNvSpPr>
          <p:nvPr>
            <p:ph type="title"/>
          </p:nvPr>
        </p:nvSpPr>
        <p:spPr>
          <a:xfrm rot="16200000">
            <a:off x="-2116792" y="2766219"/>
            <a:ext cx="6312454" cy="1325563"/>
          </a:xfrm>
        </p:spPr>
        <p:txBody>
          <a:bodyPr/>
          <a:lstStyle/>
          <a:p>
            <a:r>
              <a:rPr kumimoji="1" lang="en-US" altLang="zh-CN" dirty="0">
                <a:latin typeface="+mj-ea"/>
              </a:rPr>
              <a:t>Local Entropy &amp; Gradient</a:t>
            </a:r>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226720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49171"/>
          </a:xfrm>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实现效果</a:t>
            </a:r>
          </a:p>
        </p:txBody>
      </p:sp>
      <p:sp>
        <p:nvSpPr>
          <p:cNvPr id="3" name="内容占位符 2"/>
          <p:cNvSpPr>
            <a:spLocks noGrp="1"/>
          </p:cNvSpPr>
          <p:nvPr>
            <p:ph idx="1"/>
          </p:nvPr>
        </p:nvSpPr>
        <p:spPr/>
        <p:txBody>
          <a:bodyPr/>
          <a:lstStyle/>
          <a:p>
            <a:pPr marL="0" indent="0">
              <a:buNone/>
            </a:pPr>
            <a:r>
              <a:rPr lang="zh-CN" altLang="en-US" b="1" dirty="0"/>
              <a:t>             图</a:t>
            </a:r>
            <a:r>
              <a:rPr lang="en-US" altLang="zh-CN" b="1" dirty="0"/>
              <a:t>2</a:t>
            </a:r>
            <a:endParaRPr lang="zh-CN" altLang="en-US"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4" y="2578516"/>
            <a:ext cx="3484903" cy="352672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157" y="1186021"/>
            <a:ext cx="2446883" cy="281391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0537" y="1186021"/>
            <a:ext cx="2239043" cy="283238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2077" y="1186021"/>
            <a:ext cx="1903186" cy="283238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6464" y="1186021"/>
            <a:ext cx="1679282" cy="2832390"/>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2028" y="3999937"/>
            <a:ext cx="2466011" cy="2835912"/>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7168" y="3999937"/>
            <a:ext cx="2240802" cy="2834615"/>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4601" y="3996840"/>
            <a:ext cx="1906763" cy="2837712"/>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46464" y="4028604"/>
            <a:ext cx="1660183" cy="2800175"/>
          </a:xfrm>
          <a:prstGeom prst="rect">
            <a:avLst/>
          </a:prstGeom>
        </p:spPr>
      </p:pic>
    </p:spTree>
    <p:extLst>
      <p:ext uri="{BB962C8B-B14F-4D97-AF65-F5344CB8AC3E}">
        <p14:creationId xmlns:p14="http://schemas.microsoft.com/office/powerpoint/2010/main" val="2595142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64911"/>
          </a:xfrm>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测试结果</a:t>
            </a:r>
          </a:p>
        </p:txBody>
      </p:sp>
      <p:sp>
        <p:nvSpPr>
          <p:cNvPr id="3" name="内容占位符 2"/>
          <p:cNvSpPr>
            <a:spLocks noGrp="1"/>
          </p:cNvSpPr>
          <p:nvPr>
            <p:ph idx="1"/>
          </p:nvPr>
        </p:nvSpPr>
        <p:spPr>
          <a:xfrm>
            <a:off x="184727" y="1825625"/>
            <a:ext cx="11924145" cy="4351338"/>
          </a:xfrm>
        </p:spPr>
        <p:txBody>
          <a:bodyPr/>
          <a:lstStyle/>
          <a:p>
            <a:pPr marL="0" indent="0">
              <a:buNone/>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Dijskra</a:t>
            </a:r>
            <a:r>
              <a:rPr lang="en-US" altLang="zh-CN" dirty="0">
                <a:latin typeface="Times New Roman" panose="02020603050405020304" pitchFamily="18" charset="0"/>
                <a:cs typeface="Times New Roman" panose="02020603050405020304" pitchFamily="18" charset="0"/>
              </a:rPr>
              <a:t>   </a:t>
            </a:r>
            <a:r>
              <a:rPr lang="en-US" altLang="zh-CN" dirty="0"/>
              <a:t>                                         </a:t>
            </a:r>
            <a:r>
              <a:rPr lang="zh-CN" altLang="en-US" dirty="0"/>
              <a:t>拓扑排序</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701" y="2296500"/>
            <a:ext cx="3443299" cy="200302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289" y="4568483"/>
            <a:ext cx="3440711" cy="204247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1543" y="2258921"/>
            <a:ext cx="3674930" cy="218246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1543" y="4441390"/>
            <a:ext cx="3674930" cy="2183432"/>
          </a:xfrm>
          <a:prstGeom prst="rect">
            <a:avLst/>
          </a:prstGeom>
        </p:spPr>
      </p:pic>
    </p:spTree>
    <p:extLst>
      <p:ext uri="{BB962C8B-B14F-4D97-AF65-F5344CB8AC3E}">
        <p14:creationId xmlns:p14="http://schemas.microsoft.com/office/powerpoint/2010/main" val="3209413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测试结果</a:t>
            </a:r>
          </a:p>
        </p:txBody>
      </p:sp>
      <p:sp>
        <p:nvSpPr>
          <p:cNvPr id="3" name="内容占位符 2"/>
          <p:cNvSpPr>
            <a:spLocks noGrp="1"/>
          </p:cNvSpPr>
          <p:nvPr>
            <p:ph idx="1"/>
          </p:nvPr>
        </p:nvSpPr>
        <p:spPr/>
        <p:txBody>
          <a:bodyPr/>
          <a:lstStyle/>
          <a:p>
            <a:pPr marL="0" indent="0">
              <a:buNone/>
            </a:pPr>
            <a:r>
              <a:rPr lang="zh-CN" altLang="en-US" dirty="0"/>
              <a:t>                 源代码                                              动态规划</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996" y="2323637"/>
            <a:ext cx="3751696" cy="221643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996" y="4540072"/>
            <a:ext cx="3751696" cy="223327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3485" y="2323637"/>
            <a:ext cx="3686806" cy="2193547"/>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3485" y="4473402"/>
            <a:ext cx="3726540" cy="2201573"/>
          </a:xfrm>
          <a:prstGeom prst="rect">
            <a:avLst/>
          </a:prstGeom>
        </p:spPr>
      </p:pic>
    </p:spTree>
    <p:extLst>
      <p:ext uri="{BB962C8B-B14F-4D97-AF65-F5344CB8AC3E}">
        <p14:creationId xmlns:p14="http://schemas.microsoft.com/office/powerpoint/2010/main" val="4231906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测试结果</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46061"/>
            <a:ext cx="6006192" cy="3337502"/>
          </a:xfr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191" y="2546061"/>
            <a:ext cx="5586405" cy="3337502"/>
          </a:xfrm>
          <a:prstGeom prst="rect">
            <a:avLst/>
          </a:prstGeom>
        </p:spPr>
      </p:pic>
    </p:spTree>
    <p:extLst>
      <p:ext uri="{BB962C8B-B14F-4D97-AF65-F5344CB8AC3E}">
        <p14:creationId xmlns:p14="http://schemas.microsoft.com/office/powerpoint/2010/main" val="979197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理论分析</a:t>
            </a:r>
          </a:p>
        </p:txBody>
      </p:sp>
      <p:sp>
        <p:nvSpPr>
          <p:cNvPr id="3" name="内容占位符 2"/>
          <p:cNvSpPr>
            <a:spLocks noGrp="1"/>
          </p:cNvSpPr>
          <p:nvPr>
            <p:ph idx="1"/>
          </p:nvPr>
        </p:nvSpPr>
        <p:spPr>
          <a:xfrm>
            <a:off x="838200" y="1825625"/>
            <a:ext cx="10515600" cy="4741430"/>
          </a:xfrm>
        </p:spPr>
        <p:txBody>
          <a:bodyPr>
            <a:normAutofit/>
          </a:bodyPr>
          <a:lstStyle/>
          <a:p>
            <a:pPr marL="0" indent="0">
              <a:buNone/>
            </a:pPr>
            <a:r>
              <a:rPr lang="en-US" altLang="zh-CN" sz="2400" b="1" dirty="0" err="1">
                <a:latin typeface="Times New Roman" panose="02020603050405020304" pitchFamily="18" charset="0"/>
                <a:cs typeface="Times New Roman" panose="02020603050405020304" pitchFamily="18" charset="0"/>
              </a:rPr>
              <a:t>Dijskra</a:t>
            </a:r>
            <a:r>
              <a:rPr lang="zh-CN" altLang="zh-CN" sz="2400" b="1" dirty="0">
                <a:latin typeface="Times New Roman" panose="02020603050405020304" pitchFamily="18" charset="0"/>
                <a:cs typeface="Times New Roman" panose="02020603050405020304" pitchFamily="18" charset="0"/>
              </a:rPr>
              <a:t>算法</a:t>
            </a:r>
            <a:r>
              <a:rPr lang="zh-CN" altLang="zh-CN" sz="2400" dirty="0">
                <a:latin typeface="Times New Roman" panose="02020603050405020304" pitchFamily="18" charset="0"/>
                <a:cs typeface="Times New Roman" panose="02020603050405020304" pitchFamily="18" charset="0"/>
              </a:rPr>
              <a:t>选择矩阵中据源点距离最近的点加入集合中，并更新距离值。在每层循环中，最多要更新</a:t>
            </a:r>
            <a:r>
              <a:rPr lang="en-US" altLang="zh-CN" sz="2400" dirty="0">
                <a:latin typeface="Times New Roman" panose="02020603050405020304" pitchFamily="18" charset="0"/>
                <a:cs typeface="Times New Roman" panose="02020603050405020304" pitchFamily="18" charset="0"/>
              </a:rPr>
              <a:t>3</a:t>
            </a:r>
            <a:r>
              <a:rPr lang="zh-CN" altLang="zh-CN" sz="2400" dirty="0">
                <a:latin typeface="Times New Roman" panose="02020603050405020304" pitchFamily="18" charset="0"/>
                <a:cs typeface="Times New Roman" panose="02020603050405020304" pitchFamily="18" charset="0"/>
              </a:rPr>
              <a:t>个距离值</a:t>
            </a:r>
            <a:r>
              <a:rPr lang="zh-CN" altLang="en-US" sz="2400" dirty="0">
                <a:latin typeface="Times New Roman" panose="02020603050405020304" pitchFamily="18" charset="0"/>
                <a:cs typeface="Times New Roman" panose="02020603050405020304" pitchFamily="18" charset="0"/>
              </a:rPr>
              <a:t>。同时每次寻找最小值进行排序需要插入</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个值，大概复杂度为</a:t>
            </a:r>
            <a:r>
              <a:rPr lang="en-US" altLang="zh-CN" sz="2400" dirty="0">
                <a:latin typeface="Times New Roman" panose="02020603050405020304" pitchFamily="18" charset="0"/>
                <a:cs typeface="Times New Roman" panose="02020603050405020304" pitchFamily="18" charset="0"/>
              </a:rPr>
              <a:t>O(</a:t>
            </a:r>
            <a:r>
              <a:rPr lang="en-US" altLang="zh-CN" sz="2400" dirty="0" err="1">
                <a:latin typeface="Times New Roman" panose="02020603050405020304" pitchFamily="18" charset="0"/>
                <a:cs typeface="Times New Roman" panose="02020603050405020304" pitchFamily="18" charset="0"/>
              </a:rPr>
              <a:t>logV</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，因此总复杂度约为</a:t>
            </a:r>
            <a:r>
              <a:rPr lang="en-US" altLang="zh-CN" sz="2400" dirty="0">
                <a:latin typeface="Times New Roman" panose="02020603050405020304" pitchFamily="18" charset="0"/>
                <a:cs typeface="Times New Roman" panose="02020603050405020304" pitchFamily="18" charset="0"/>
              </a:rPr>
              <a:t>O(3V+3VlogV)</a:t>
            </a:r>
            <a:r>
              <a:rPr lang="zh-CN" altLang="en-US" sz="2400" dirty="0">
                <a:latin typeface="Times New Roman" panose="02020603050405020304" pitchFamily="18" charset="0"/>
                <a:cs typeface="Times New Roman" panose="02020603050405020304" pitchFamily="18" charset="0"/>
              </a:rPr>
              <a:t>，即</a:t>
            </a:r>
            <a:r>
              <a:rPr lang="en-US" altLang="zh-CN" sz="2400" dirty="0">
                <a:latin typeface="Times New Roman" panose="02020603050405020304" pitchFamily="18" charset="0"/>
                <a:cs typeface="Times New Roman" panose="02020603050405020304" pitchFamily="18" charset="0"/>
              </a:rPr>
              <a:t>O(</a:t>
            </a:r>
            <a:r>
              <a:rPr lang="en-US" altLang="zh-CN" sz="2400" dirty="0" err="1">
                <a:latin typeface="Times New Roman" panose="02020603050405020304" pitchFamily="18" charset="0"/>
                <a:cs typeface="Times New Roman" panose="02020603050405020304" pitchFamily="18" charset="0"/>
              </a:rPr>
              <a:t>VlogV</a:t>
            </a:r>
            <a:r>
              <a:rPr lang="en-US" altLang="zh-CN" sz="2400" dirty="0">
                <a:latin typeface="Times New Roman" panose="02020603050405020304" pitchFamily="18" charset="0"/>
                <a:cs typeface="Times New Roman" panose="02020603050405020304" pitchFamily="18" charset="0"/>
              </a:rPr>
              <a:t>)</a:t>
            </a: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zh-CN" sz="2400" b="1" dirty="0">
                <a:latin typeface="Times New Roman" panose="02020603050405020304" pitchFamily="18" charset="0"/>
                <a:cs typeface="Times New Roman" panose="02020603050405020304" pitchFamily="18" charset="0"/>
              </a:rPr>
              <a:t>拓扑排序算法</a:t>
            </a:r>
            <a:r>
              <a:rPr lang="zh-CN" altLang="zh-CN" sz="2400" dirty="0">
                <a:latin typeface="Times New Roman" panose="02020603050405020304" pitchFamily="18" charset="0"/>
                <a:cs typeface="Times New Roman" panose="02020603050405020304" pitchFamily="18" charset="0"/>
              </a:rPr>
              <a:t>从源点开始对整个图结构进行拓扑排序，依据拓扑排序的序列，对每个顶点进行放松操作</a:t>
            </a:r>
            <a:r>
              <a:rPr lang="zh-CN" altLang="en-US" sz="2400" dirty="0">
                <a:latin typeface="Times New Roman" panose="02020603050405020304" pitchFamily="18" charset="0"/>
                <a:cs typeface="Times New Roman" panose="02020603050405020304" pitchFamily="18" charset="0"/>
              </a:rPr>
              <a:t>，已有论文分析此算法计算复杂度最低为</a:t>
            </a:r>
            <a:r>
              <a:rPr lang="en-US" altLang="zh-CN" sz="2400" dirty="0">
                <a:latin typeface="Times New Roman" panose="02020603050405020304" pitchFamily="18" charset="0"/>
                <a:cs typeface="Times New Roman" panose="02020603050405020304" pitchFamily="18" charset="0"/>
              </a:rPr>
              <a:t>O(5V)</a:t>
            </a: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zh-CN" sz="2400" b="1" dirty="0">
                <a:latin typeface="Times New Roman" panose="02020603050405020304" pitchFamily="18" charset="0"/>
                <a:cs typeface="Times New Roman" panose="02020603050405020304" pitchFamily="18" charset="0"/>
              </a:rPr>
              <a:t>动态规划算法</a:t>
            </a:r>
            <a:r>
              <a:rPr lang="zh-CN" altLang="zh-CN" sz="2400" dirty="0">
                <a:latin typeface="Times New Roman" panose="02020603050405020304" pitchFamily="18" charset="0"/>
                <a:cs typeface="Times New Roman" panose="02020603050405020304" pitchFamily="18" charset="0"/>
              </a:rPr>
              <a:t>直接计算到达这一像素点，且包含这一像素点的能量线的能量值总和，从上到下，从左到右依次计算，总共需计算</a:t>
            </a:r>
            <a:r>
              <a:rPr lang="en-US" altLang="zh-CN" sz="2400" dirty="0">
                <a:latin typeface="Times New Roman" panose="02020603050405020304" pitchFamily="18" charset="0"/>
                <a:cs typeface="Times New Roman" panose="02020603050405020304" pitchFamily="18" charset="0"/>
              </a:rPr>
              <a:t>O(V)</a:t>
            </a:r>
            <a:r>
              <a:rPr lang="zh-CN" altLang="zh-CN" sz="2400" dirty="0">
                <a:latin typeface="Times New Roman" panose="02020603050405020304" pitchFamily="18" charset="0"/>
                <a:cs typeface="Times New Roman" panose="02020603050405020304" pitchFamily="18" charset="0"/>
              </a:rPr>
              <a:t>次，在每个循环中至多需要进行</a:t>
            </a:r>
            <a:r>
              <a:rPr lang="en-US" altLang="zh-CN" sz="2400" dirty="0">
                <a:latin typeface="Times New Roman" panose="02020603050405020304" pitchFamily="18" charset="0"/>
                <a:cs typeface="Times New Roman" panose="02020603050405020304" pitchFamily="18" charset="0"/>
              </a:rPr>
              <a:t>3</a:t>
            </a:r>
            <a:r>
              <a:rPr lang="zh-CN" altLang="zh-CN" sz="2400" dirty="0">
                <a:latin typeface="Times New Roman" panose="02020603050405020304" pitchFamily="18" charset="0"/>
                <a:cs typeface="Times New Roman" panose="02020603050405020304" pitchFamily="18" charset="0"/>
              </a:rPr>
              <a:t>次比较，因此总的复杂度为</a:t>
            </a:r>
            <a:r>
              <a:rPr lang="en-US" altLang="zh-CN" sz="2400" dirty="0">
                <a:latin typeface="Times New Roman" panose="02020603050405020304" pitchFamily="18" charset="0"/>
                <a:cs typeface="Times New Roman" panose="02020603050405020304" pitchFamily="18" charset="0"/>
              </a:rPr>
              <a:t>O(3V)</a:t>
            </a:r>
            <a:r>
              <a:rPr lang="zh-CN"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28651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测试结论</a:t>
            </a:r>
          </a:p>
        </p:txBody>
      </p:sp>
      <p:sp>
        <p:nvSpPr>
          <p:cNvPr id="3" name="内容占位符 2"/>
          <p:cNvSpPr>
            <a:spLocks noGrp="1"/>
          </p:cNvSpPr>
          <p:nvPr>
            <p:ph idx="1"/>
          </p:nvPr>
        </p:nvSpPr>
        <p:spPr/>
        <p:txBody>
          <a:bodyPr>
            <a:normAutofit/>
          </a:bodyPr>
          <a:lstStyle/>
          <a:p>
            <a:pPr marL="0" indent="0">
              <a:buNone/>
            </a:pPr>
            <a:r>
              <a:rPr lang="zh-CN" altLang="en-US" sz="2400" b="1" dirty="0">
                <a:latin typeface="Times New Roman" panose="02020603050405020304" pitchFamily="18" charset="0"/>
                <a:cs typeface="Times New Roman" panose="02020603050405020304" pitchFamily="18" charset="0"/>
              </a:rPr>
              <a:t>实现效果上：</a:t>
            </a:r>
            <a:r>
              <a:rPr lang="zh-CN" altLang="en-US" sz="2400" dirty="0">
                <a:latin typeface="Times New Roman" panose="02020603050405020304" pitchFamily="18" charset="0"/>
                <a:cs typeface="Times New Roman" panose="02020603050405020304" pitchFamily="18" charset="0"/>
              </a:rPr>
              <a:t>几种算法有微小差别</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求出的</a:t>
            </a:r>
            <a:r>
              <a:rPr lang="en-US" altLang="zh-CN" sz="2400" dirty="0">
                <a:latin typeface="Times New Roman" panose="02020603050405020304" pitchFamily="18" charset="0"/>
                <a:cs typeface="Times New Roman" panose="02020603050405020304" pitchFamily="18" charset="0"/>
              </a:rPr>
              <a:t>seam</a:t>
            </a:r>
            <a:r>
              <a:rPr lang="zh-CN" altLang="en-US" sz="2400" dirty="0">
                <a:latin typeface="Times New Roman" panose="02020603050405020304" pitchFamily="18" charset="0"/>
                <a:cs typeface="Times New Roman" panose="02020603050405020304" pitchFamily="18" charset="0"/>
              </a:rPr>
              <a:t>值有差别</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，但从效果看都是比较有效的</a:t>
            </a:r>
            <a:r>
              <a:rPr lang="en-US" altLang="zh-CN" sz="2400" dirty="0">
                <a:latin typeface="Times New Roman" panose="02020603050405020304" pitchFamily="18" charset="0"/>
                <a:cs typeface="Times New Roman" panose="02020603050405020304" pitchFamily="18" charset="0"/>
              </a:rPr>
              <a:t>seam carving</a:t>
            </a:r>
            <a:r>
              <a:rPr lang="zh-CN" altLang="en-US" sz="2400" dirty="0">
                <a:latin typeface="Times New Roman" panose="02020603050405020304" pitchFamily="18" charset="0"/>
                <a:cs typeface="Times New Roman" panose="02020603050405020304" pitchFamily="18" charset="0"/>
              </a:rPr>
              <a:t>算法</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b="1" dirty="0">
                <a:latin typeface="Times New Roman" panose="02020603050405020304" pitchFamily="18" charset="0"/>
                <a:cs typeface="Times New Roman" panose="02020603050405020304" pitchFamily="18" charset="0"/>
              </a:rPr>
              <a:t>在时间复杂度上：</a:t>
            </a:r>
            <a:r>
              <a:rPr lang="zh-CN" altLang="en-US" sz="2400" dirty="0">
                <a:latin typeface="Times New Roman" panose="02020603050405020304" pitchFamily="18" charset="0"/>
                <a:cs typeface="Times New Roman" panose="02020603050405020304" pitchFamily="18" charset="0"/>
              </a:rPr>
              <a:t>动态规划算法具有更好的时间效率，</a:t>
            </a:r>
            <a:r>
              <a:rPr lang="zh-CN" altLang="zh-CN" dirty="0">
                <a:latin typeface="Times New Roman" panose="02020603050405020304" pitchFamily="18" charset="0"/>
                <a:cs typeface="Times New Roman" panose="02020603050405020304" pitchFamily="18" charset="0"/>
              </a:rPr>
              <a:t>它可以直接在能量</a:t>
            </a:r>
            <a:r>
              <a:rPr lang="zh-CN" altLang="zh-CN" sz="2400" dirty="0">
                <a:latin typeface="Times New Roman" panose="02020603050405020304" pitchFamily="18" charset="0"/>
                <a:cs typeface="Times New Roman" panose="02020603050405020304" pitchFamily="18" charset="0"/>
              </a:rPr>
              <a:t>矩阵上进行操作，而不需要多余的构造</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zh-CN" sz="2400" dirty="0">
                <a:latin typeface="Times New Roman" panose="02020603050405020304" pitchFamily="18" charset="0"/>
                <a:cs typeface="Times New Roman" panose="02020603050405020304" pitchFamily="18" charset="0"/>
              </a:rPr>
              <a:t>要求得最低能量线，必须遍历每一个像素点的值，否则都可能无法取得最值，因此时间复杂度最低为</a:t>
            </a:r>
            <a:r>
              <a:rPr lang="en-US" altLang="zh-CN" sz="2400" dirty="0">
                <a:latin typeface="Times New Roman" panose="02020603050405020304" pitchFamily="18" charset="0"/>
                <a:cs typeface="Times New Roman" panose="02020603050405020304" pitchFamily="18" charset="0"/>
              </a:rPr>
              <a:t>O(V)</a:t>
            </a:r>
          </a:p>
          <a:p>
            <a:pPr marL="0" indent="0">
              <a:buNone/>
            </a:pPr>
            <a:endParaRPr lang="en-US" altLang="zh-CN" sz="2400" dirty="0"/>
          </a:p>
          <a:p>
            <a:pPr marL="0" indent="0">
              <a:buNone/>
            </a:pPr>
            <a:endParaRPr lang="zh-CN" altLang="en-US" sz="2400" dirty="0"/>
          </a:p>
        </p:txBody>
      </p:sp>
    </p:spTree>
    <p:extLst>
      <p:ext uri="{BB962C8B-B14F-4D97-AF65-F5344CB8AC3E}">
        <p14:creationId xmlns:p14="http://schemas.microsoft.com/office/powerpoint/2010/main" val="2180538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600" b="1" dirty="0">
                <a:latin typeface="Times New Roman" panose="02020603050405020304" pitchFamily="18" charset="0"/>
                <a:cs typeface="Times New Roman" panose="02020603050405020304" pitchFamily="18" charset="0"/>
              </a:rPr>
              <a:t>可能的改进</a:t>
            </a:r>
          </a:p>
        </p:txBody>
      </p:sp>
      <p:sp>
        <p:nvSpPr>
          <p:cNvPr id="3" name="内容占位符 2"/>
          <p:cNvSpPr>
            <a:spLocks noGrp="1"/>
          </p:cNvSpPr>
          <p:nvPr>
            <p:ph idx="1"/>
          </p:nvPr>
        </p:nvSpPr>
        <p:spPr/>
        <p:txBody>
          <a:bodyPr>
            <a:normAutofit/>
          </a:bodyPr>
          <a:lstStyle/>
          <a:p>
            <a:r>
              <a:rPr lang="zh-CN" altLang="zh-CN" sz="2400" dirty="0"/>
              <a:t>进一步降低时间复杂度，可能需要不每次更新能量函数，这样在每次求能量线时，也可以只对一部分做操作。</a:t>
            </a:r>
            <a:endParaRPr lang="en-US" altLang="zh-CN" sz="2400" dirty="0"/>
          </a:p>
          <a:p>
            <a:endParaRPr lang="en-US" altLang="zh-CN" sz="2400" dirty="0"/>
          </a:p>
          <a:p>
            <a:r>
              <a:rPr lang="zh-CN" altLang="zh-CN" sz="2400" dirty="0"/>
              <a:t>当然，不及时更新能量函数可能会对图片效果造成一定的影响。</a:t>
            </a:r>
          </a:p>
          <a:p>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88858"/>
            <a:ext cx="2951884" cy="2735541"/>
          </a:xfrm>
          <a:prstGeom prst="rect">
            <a:avLst/>
          </a:prstGeom>
        </p:spPr>
      </p:pic>
    </p:spTree>
    <p:extLst>
      <p:ext uri="{BB962C8B-B14F-4D97-AF65-F5344CB8AC3E}">
        <p14:creationId xmlns:p14="http://schemas.microsoft.com/office/powerpoint/2010/main" val="145219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742803" y="2513002"/>
            <a:ext cx="3456299" cy="1107708"/>
          </a:xfrm>
          <a:prstGeom prst="rect">
            <a:avLst/>
          </a:prstGeom>
          <a:solidFill>
            <a:schemeClr val="accent5"/>
          </a:solidFill>
        </p:spPr>
        <p:txBody>
          <a:bodyPr wrap="square">
            <a:spAutoFit/>
          </a:bodyPr>
          <a:lstStyle/>
          <a:p>
            <a:r>
              <a:rPr lang="en-US" altLang="zh-CN" sz="6598"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a:t>
            </a:r>
          </a:p>
        </p:txBody>
      </p:sp>
      <p:sp>
        <p:nvSpPr>
          <p:cNvPr id="21" name="矩形 20"/>
          <p:cNvSpPr/>
          <p:nvPr/>
        </p:nvSpPr>
        <p:spPr>
          <a:xfrm>
            <a:off x="1742801" y="3588861"/>
            <a:ext cx="2060308" cy="1107708"/>
          </a:xfrm>
          <a:prstGeom prst="rect">
            <a:avLst/>
          </a:prstGeom>
          <a:solidFill>
            <a:schemeClr val="accent5"/>
          </a:solidFill>
        </p:spPr>
        <p:txBody>
          <a:bodyPr wrap="none">
            <a:spAutoFit/>
          </a:bodyPr>
          <a:lstStyle/>
          <a:p>
            <a:r>
              <a:rPr lang="en-US" altLang="zh-CN" sz="6598"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YOU</a:t>
            </a:r>
            <a:endParaRPr lang="zh-CN" altLang="en-US" sz="6598"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4465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36000">
                                          <p:cBhvr additive="base">
                                            <p:cTn id="7" dur="500" fill="hold"/>
                                            <p:tgtEl>
                                              <p:spTgt spid="2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7FE8D-7923-6A4E-BF16-2430B4A48100}"/>
              </a:ext>
            </a:extLst>
          </p:cNvPr>
          <p:cNvSpPr>
            <a:spLocks noGrp="1"/>
          </p:cNvSpPr>
          <p:nvPr>
            <p:ph type="title"/>
          </p:nvPr>
        </p:nvSpPr>
        <p:spPr/>
        <p:txBody>
          <a:bodyPr/>
          <a:lstStyle/>
          <a:p>
            <a:r>
              <a:rPr kumimoji="1" lang="en-US" altLang="zh-CN" dirty="0"/>
              <a:t>Forward energy</a:t>
            </a:r>
            <a:endParaRPr kumimoji="1" lang="zh-CN" altLang="en-US" dirty="0"/>
          </a:p>
        </p:txBody>
      </p:sp>
      <p:pic>
        <p:nvPicPr>
          <p:cNvPr id="5" name="内容占位符 4">
            <a:extLst>
              <a:ext uri="{FF2B5EF4-FFF2-40B4-BE49-F238E27FC236}">
                <a16:creationId xmlns:a16="http://schemas.microsoft.com/office/drawing/2014/main" id="{661DC541-506B-9449-95FC-1FAB92FAD395}"/>
              </a:ext>
            </a:extLst>
          </p:cNvPr>
          <p:cNvPicPr>
            <a:picLocks noGrp="1" noChangeAspect="1"/>
          </p:cNvPicPr>
          <p:nvPr>
            <p:ph idx="1"/>
          </p:nvPr>
        </p:nvPicPr>
        <p:blipFill>
          <a:blip r:embed="rId2"/>
          <a:stretch>
            <a:fillRect/>
          </a:stretch>
        </p:blipFill>
        <p:spPr>
          <a:xfrm>
            <a:off x="508000" y="2578056"/>
            <a:ext cx="5393690" cy="3347808"/>
          </a:xfrm>
        </p:spPr>
      </p:pic>
      <p:pic>
        <p:nvPicPr>
          <p:cNvPr id="11" name="图片 10">
            <a:extLst>
              <a:ext uri="{FF2B5EF4-FFF2-40B4-BE49-F238E27FC236}">
                <a16:creationId xmlns:a16="http://schemas.microsoft.com/office/drawing/2014/main" id="{68338BBD-9E0C-304A-93C2-865925C9FF8B}"/>
              </a:ext>
            </a:extLst>
          </p:cNvPr>
          <p:cNvPicPr>
            <a:picLocks noChangeAspect="1"/>
          </p:cNvPicPr>
          <p:nvPr/>
        </p:nvPicPr>
        <p:blipFill>
          <a:blip r:embed="rId3"/>
          <a:stretch>
            <a:fillRect/>
          </a:stretch>
        </p:blipFill>
        <p:spPr>
          <a:xfrm>
            <a:off x="5838190" y="3713819"/>
            <a:ext cx="6159500" cy="914400"/>
          </a:xfrm>
          <a:prstGeom prst="rect">
            <a:avLst/>
          </a:prstGeom>
        </p:spPr>
      </p:pic>
      <p:pic>
        <p:nvPicPr>
          <p:cNvPr id="13" name="图片 12">
            <a:extLst>
              <a:ext uri="{FF2B5EF4-FFF2-40B4-BE49-F238E27FC236}">
                <a16:creationId xmlns:a16="http://schemas.microsoft.com/office/drawing/2014/main" id="{C4F064D6-21A7-A64E-84BC-EAF2D63E39F5}"/>
              </a:ext>
            </a:extLst>
          </p:cNvPr>
          <p:cNvPicPr>
            <a:picLocks noChangeAspect="1"/>
          </p:cNvPicPr>
          <p:nvPr/>
        </p:nvPicPr>
        <p:blipFill rotWithShape="1">
          <a:blip r:embed="rId4"/>
          <a:srcRect t="17623"/>
          <a:stretch/>
        </p:blipFill>
        <p:spPr>
          <a:xfrm>
            <a:off x="5990590" y="4628218"/>
            <a:ext cx="5854700" cy="1046185"/>
          </a:xfrm>
          <a:prstGeom prst="rect">
            <a:avLst/>
          </a:prstGeom>
        </p:spPr>
      </p:pic>
      <p:pic>
        <p:nvPicPr>
          <p:cNvPr id="17" name="图片 16">
            <a:extLst>
              <a:ext uri="{FF2B5EF4-FFF2-40B4-BE49-F238E27FC236}">
                <a16:creationId xmlns:a16="http://schemas.microsoft.com/office/drawing/2014/main" id="{8C8D36E3-D995-7044-8194-C3FDA132B297}"/>
              </a:ext>
            </a:extLst>
          </p:cNvPr>
          <p:cNvPicPr>
            <a:picLocks noChangeAspect="1"/>
          </p:cNvPicPr>
          <p:nvPr/>
        </p:nvPicPr>
        <p:blipFill>
          <a:blip r:embed="rId5"/>
          <a:stretch>
            <a:fillRect/>
          </a:stretch>
        </p:blipFill>
        <p:spPr>
          <a:xfrm>
            <a:off x="9408837" y="854991"/>
            <a:ext cx="1087031" cy="2717577"/>
          </a:xfrm>
          <a:prstGeom prst="rect">
            <a:avLst/>
          </a:prstGeom>
        </p:spPr>
      </p:pic>
      <p:pic>
        <p:nvPicPr>
          <p:cNvPr id="19" name="图片 18">
            <a:extLst>
              <a:ext uri="{FF2B5EF4-FFF2-40B4-BE49-F238E27FC236}">
                <a16:creationId xmlns:a16="http://schemas.microsoft.com/office/drawing/2014/main" id="{C02FE461-5C71-9042-9416-6C50275AEF6A}"/>
              </a:ext>
            </a:extLst>
          </p:cNvPr>
          <p:cNvPicPr>
            <a:picLocks noChangeAspect="1"/>
          </p:cNvPicPr>
          <p:nvPr/>
        </p:nvPicPr>
        <p:blipFill>
          <a:blip r:embed="rId6"/>
          <a:stretch>
            <a:fillRect/>
          </a:stretch>
        </p:blipFill>
        <p:spPr>
          <a:xfrm>
            <a:off x="7503265" y="854991"/>
            <a:ext cx="1804471" cy="2717577"/>
          </a:xfrm>
          <a:prstGeom prst="rect">
            <a:avLst/>
          </a:prstGeom>
        </p:spPr>
      </p:pic>
      <p:sp>
        <p:nvSpPr>
          <p:cNvPr id="3" name="文本框 2">
            <a:extLst>
              <a:ext uri="{FF2B5EF4-FFF2-40B4-BE49-F238E27FC236}">
                <a16:creationId xmlns:a16="http://schemas.microsoft.com/office/drawing/2014/main" id="{D70DAEC8-3585-4941-93D9-11490E6C41A2}"/>
              </a:ext>
            </a:extLst>
          </p:cNvPr>
          <p:cNvSpPr txBox="1"/>
          <p:nvPr/>
        </p:nvSpPr>
        <p:spPr>
          <a:xfrm>
            <a:off x="5990590" y="5674403"/>
            <a:ext cx="2030730" cy="369332"/>
          </a:xfrm>
          <a:prstGeom prst="rect">
            <a:avLst/>
          </a:prstGeom>
          <a:noFill/>
        </p:spPr>
        <p:txBody>
          <a:bodyPr wrap="square" rtlCol="0">
            <a:spAutoFit/>
          </a:bodyPr>
          <a:lstStyle/>
          <a:p>
            <a:r>
              <a:rPr kumimoji="1" lang="en-US" altLang="zh-CN" dirty="0"/>
              <a:t>&amp;</a:t>
            </a:r>
            <a:r>
              <a:rPr kumimoji="1" lang="zh-CN" altLang="en-US" dirty="0"/>
              <a:t> </a:t>
            </a:r>
            <a:r>
              <a:rPr kumimoji="1" lang="zh-CN" altLang="en-US" dirty="0">
                <a:latin typeface="SimHei" panose="02010609060101010101" pitchFamily="49" charset="-122"/>
                <a:ea typeface="SimHei" panose="02010609060101010101" pitchFamily="49" charset="-122"/>
              </a:rPr>
              <a:t>推广</a:t>
            </a:r>
          </a:p>
        </p:txBody>
      </p:sp>
      <p:sp>
        <p:nvSpPr>
          <p:cNvPr id="4" name="文本框 3">
            <a:extLst>
              <a:ext uri="{FF2B5EF4-FFF2-40B4-BE49-F238E27FC236}">
                <a16:creationId xmlns:a16="http://schemas.microsoft.com/office/drawing/2014/main" id="{3F30A9F1-9ABA-7B48-AC9D-8DD16EE88749}"/>
              </a:ext>
            </a:extLst>
          </p:cNvPr>
          <p:cNvSpPr txBox="1"/>
          <p:nvPr/>
        </p:nvSpPr>
        <p:spPr>
          <a:xfrm>
            <a:off x="838200" y="6197600"/>
            <a:ext cx="10515600" cy="276999"/>
          </a:xfrm>
          <a:prstGeom prst="rect">
            <a:avLst/>
          </a:prstGeom>
          <a:noFill/>
        </p:spPr>
        <p:txBody>
          <a:bodyPr wrap="square" rtlCol="0">
            <a:spAutoFit/>
          </a:bodyPr>
          <a:lstStyle/>
          <a:p>
            <a:r>
              <a:rPr kumimoji="1" lang="en" altLang="zh-CN" sz="1200" dirty="0"/>
              <a:t>Michael Rubinstein, Ariel Shamir, and Shai </a:t>
            </a:r>
            <a:r>
              <a:rPr kumimoji="1" lang="en" altLang="zh-CN" sz="1200" dirty="0" err="1"/>
              <a:t>Avidan</a:t>
            </a:r>
            <a:r>
              <a:rPr kumimoji="1" lang="en" altLang="zh-CN" sz="1200" dirty="0"/>
              <a:t>, “Improved seam carving for video retargeting,” ACM Transactions on Graphics (SIGGRAPH), vol. 27, 2008.</a:t>
            </a:r>
            <a:endParaRPr kumimoji="1" lang="zh-CN" altLang="en-US" sz="1200" dirty="0"/>
          </a:p>
        </p:txBody>
      </p:sp>
      <p:pic>
        <p:nvPicPr>
          <p:cNvPr id="9" name="图片 8">
            <a:extLst>
              <a:ext uri="{FF2B5EF4-FFF2-40B4-BE49-F238E27FC236}">
                <a16:creationId xmlns:a16="http://schemas.microsoft.com/office/drawing/2014/main" id="{BB172E1C-9120-B14F-8AA1-F10C0CBDA5CB}"/>
              </a:ext>
            </a:extLst>
          </p:cNvPr>
          <p:cNvPicPr>
            <a:picLocks noChangeAspect="1"/>
          </p:cNvPicPr>
          <p:nvPr/>
        </p:nvPicPr>
        <p:blipFill>
          <a:blip r:embed="rId7"/>
          <a:stretch>
            <a:fillRect/>
          </a:stretch>
        </p:blipFill>
        <p:spPr>
          <a:xfrm>
            <a:off x="10575290" y="854991"/>
            <a:ext cx="1087031" cy="2717578"/>
          </a:xfrm>
          <a:prstGeom prst="rect">
            <a:avLst/>
          </a:prstGeom>
        </p:spPr>
      </p:pic>
    </p:spTree>
    <p:extLst>
      <p:ext uri="{BB962C8B-B14F-4D97-AF65-F5344CB8AC3E}">
        <p14:creationId xmlns:p14="http://schemas.microsoft.com/office/powerpoint/2010/main" val="407803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15615-904F-E547-B380-4FE2B0242F39}"/>
              </a:ext>
            </a:extLst>
          </p:cNvPr>
          <p:cNvSpPr>
            <a:spLocks noGrp="1"/>
          </p:cNvSpPr>
          <p:nvPr>
            <p:ph type="title"/>
          </p:nvPr>
        </p:nvSpPr>
        <p:spPr/>
        <p:txBody>
          <a:bodyPr/>
          <a:lstStyle/>
          <a:p>
            <a:r>
              <a:rPr kumimoji="1" lang="en-US" altLang="zh-CN" dirty="0">
                <a:latin typeface="+mj-ea"/>
              </a:rPr>
              <a:t>FT</a:t>
            </a:r>
            <a:r>
              <a:rPr kumimoji="1" lang="zh-CN" altLang="en-US" dirty="0">
                <a:latin typeface="+mj-ea"/>
              </a:rPr>
              <a:t> </a:t>
            </a:r>
            <a:r>
              <a:rPr kumimoji="1" lang="en-US" altLang="zh-CN" dirty="0">
                <a:latin typeface="+mj-ea"/>
              </a:rPr>
              <a:t>Saliency</a:t>
            </a:r>
            <a:endParaRPr kumimoji="1" lang="zh-CN" altLang="en-US" dirty="0">
              <a:latin typeface="+mj-ea"/>
            </a:endParaRPr>
          </a:p>
        </p:txBody>
      </p:sp>
      <p:pic>
        <p:nvPicPr>
          <p:cNvPr id="6" name="内容占位符 5">
            <a:extLst>
              <a:ext uri="{FF2B5EF4-FFF2-40B4-BE49-F238E27FC236}">
                <a16:creationId xmlns:a16="http://schemas.microsoft.com/office/drawing/2014/main" id="{610AA3D8-34DF-0444-BF2E-22DE951C7F7E}"/>
              </a:ext>
            </a:extLst>
          </p:cNvPr>
          <p:cNvPicPr>
            <a:picLocks noGrp="1" noChangeAspect="1"/>
          </p:cNvPicPr>
          <p:nvPr>
            <p:ph idx="1"/>
          </p:nvPr>
        </p:nvPicPr>
        <p:blipFill>
          <a:blip r:embed="rId2"/>
          <a:stretch>
            <a:fillRect/>
          </a:stretch>
        </p:blipFill>
        <p:spPr>
          <a:xfrm>
            <a:off x="2597150" y="1802297"/>
            <a:ext cx="6997700" cy="2844800"/>
          </a:xfrm>
        </p:spPr>
      </p:pic>
      <p:sp>
        <p:nvSpPr>
          <p:cNvPr id="21" name="文本框 20">
            <a:extLst>
              <a:ext uri="{FF2B5EF4-FFF2-40B4-BE49-F238E27FC236}">
                <a16:creationId xmlns:a16="http://schemas.microsoft.com/office/drawing/2014/main" id="{A3D57555-FD77-F941-BCE0-CE7B1128928F}"/>
              </a:ext>
            </a:extLst>
          </p:cNvPr>
          <p:cNvSpPr txBox="1"/>
          <p:nvPr/>
        </p:nvSpPr>
        <p:spPr>
          <a:xfrm>
            <a:off x="624114" y="5780729"/>
            <a:ext cx="11088915" cy="646331"/>
          </a:xfrm>
          <a:prstGeom prst="rect">
            <a:avLst/>
          </a:prstGeom>
          <a:noFill/>
        </p:spPr>
        <p:txBody>
          <a:bodyPr wrap="square" rtlCol="0">
            <a:spAutoFit/>
          </a:bodyPr>
          <a:lstStyle/>
          <a:p>
            <a:r>
              <a:rPr kumimoji="1" lang="en" altLang="zh-CN" sz="1200" dirty="0" err="1"/>
              <a:t>Achanta</a:t>
            </a:r>
            <a:r>
              <a:rPr kumimoji="1" lang="en" altLang="zh-CN" sz="1200" dirty="0"/>
              <a:t>, Radhakrishna, Sabine </a:t>
            </a:r>
            <a:r>
              <a:rPr kumimoji="1" lang="en" altLang="zh-CN" sz="1200" dirty="0" err="1"/>
              <a:t>Susstrunk</a:t>
            </a:r>
            <a:r>
              <a:rPr kumimoji="1" lang="en" altLang="zh-CN" sz="1200" dirty="0"/>
              <a:t>. Saliency detection for </a:t>
            </a:r>
            <a:r>
              <a:rPr kumimoji="1" lang="en" altLang="zh-CN" sz="1200" dirty="0" err="1"/>
              <a:t>contentaware</a:t>
            </a:r>
            <a:r>
              <a:rPr kumimoji="1" lang="en" altLang="zh-CN" sz="1200" dirty="0"/>
              <a:t> image resizing, in: Sixteenth IEEE International Conference on Image Processing (ICIP), 2009. IEEE, 2009.</a:t>
            </a:r>
          </a:p>
          <a:p>
            <a:r>
              <a:rPr kumimoji="1" lang="en" altLang="zh-CN" sz="1200" dirty="0" err="1"/>
              <a:t>Achanta</a:t>
            </a:r>
            <a:r>
              <a:rPr kumimoji="1" lang="en" altLang="zh-CN" sz="1200" dirty="0"/>
              <a:t>, Radhakrishna, et al. Frequency-tuned salient region detection, </a:t>
            </a:r>
            <a:r>
              <a:rPr kumimoji="1" lang="en" altLang="zh-CN" sz="1200" dirty="0" err="1"/>
              <a:t>in:CVPR</a:t>
            </a:r>
            <a:r>
              <a:rPr kumimoji="1" lang="en" altLang="zh-CN" sz="1200" dirty="0"/>
              <a:t> 2009. IEEE Conference on Computer Vision and Pattern Recognition, 2009. IEEE, 2009.</a:t>
            </a:r>
            <a:endParaRPr kumimoji="1" lang="zh-CN" altLang="en-US" sz="1200" dirty="0"/>
          </a:p>
        </p:txBody>
      </p:sp>
    </p:spTree>
    <p:extLst>
      <p:ext uri="{BB962C8B-B14F-4D97-AF65-F5344CB8AC3E}">
        <p14:creationId xmlns:p14="http://schemas.microsoft.com/office/powerpoint/2010/main" val="3790940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15615-904F-E547-B380-4FE2B0242F39}"/>
              </a:ext>
            </a:extLst>
          </p:cNvPr>
          <p:cNvSpPr>
            <a:spLocks noGrp="1"/>
          </p:cNvSpPr>
          <p:nvPr>
            <p:ph type="title"/>
          </p:nvPr>
        </p:nvSpPr>
        <p:spPr/>
        <p:txBody>
          <a:bodyPr/>
          <a:lstStyle/>
          <a:p>
            <a:r>
              <a:rPr kumimoji="1" lang="en-US" altLang="zh-CN" dirty="0">
                <a:latin typeface="+mj-ea"/>
              </a:rPr>
              <a:t>FT</a:t>
            </a:r>
            <a:r>
              <a:rPr kumimoji="1" lang="zh-CN" altLang="en-US" dirty="0">
                <a:latin typeface="+mj-ea"/>
              </a:rPr>
              <a:t> </a:t>
            </a:r>
            <a:r>
              <a:rPr kumimoji="1" lang="en-US" altLang="zh-CN" dirty="0">
                <a:latin typeface="+mj-ea"/>
              </a:rPr>
              <a:t>Saliency</a:t>
            </a:r>
            <a:endParaRPr kumimoji="1" lang="zh-CN" altLang="en-US" dirty="0">
              <a:latin typeface="+mj-ea"/>
            </a:endParaRPr>
          </a:p>
        </p:txBody>
      </p:sp>
      <p:pic>
        <p:nvPicPr>
          <p:cNvPr id="8" name="图片 7">
            <a:extLst>
              <a:ext uri="{FF2B5EF4-FFF2-40B4-BE49-F238E27FC236}">
                <a16:creationId xmlns:a16="http://schemas.microsoft.com/office/drawing/2014/main" id="{60828EFB-D9AB-9C40-8CA1-69236A30D484}"/>
              </a:ext>
            </a:extLst>
          </p:cNvPr>
          <p:cNvPicPr>
            <a:picLocks noChangeAspect="1"/>
          </p:cNvPicPr>
          <p:nvPr/>
        </p:nvPicPr>
        <p:blipFill>
          <a:blip r:embed="rId2"/>
          <a:stretch>
            <a:fillRect/>
          </a:stretch>
        </p:blipFill>
        <p:spPr>
          <a:xfrm>
            <a:off x="1712173" y="3055010"/>
            <a:ext cx="2751776" cy="1834517"/>
          </a:xfrm>
          <a:prstGeom prst="rect">
            <a:avLst/>
          </a:prstGeom>
        </p:spPr>
      </p:pic>
      <p:pic>
        <p:nvPicPr>
          <p:cNvPr id="12" name="图片 11">
            <a:extLst>
              <a:ext uri="{FF2B5EF4-FFF2-40B4-BE49-F238E27FC236}">
                <a16:creationId xmlns:a16="http://schemas.microsoft.com/office/drawing/2014/main" id="{18097972-BC21-4044-9596-F72877BD53BE}"/>
              </a:ext>
            </a:extLst>
          </p:cNvPr>
          <p:cNvPicPr>
            <a:picLocks noChangeAspect="1"/>
          </p:cNvPicPr>
          <p:nvPr/>
        </p:nvPicPr>
        <p:blipFill>
          <a:blip r:embed="rId3"/>
          <a:stretch>
            <a:fillRect/>
          </a:stretch>
        </p:blipFill>
        <p:spPr>
          <a:xfrm>
            <a:off x="4563767" y="4967875"/>
            <a:ext cx="1504877" cy="1834517"/>
          </a:xfrm>
          <a:prstGeom prst="rect">
            <a:avLst/>
          </a:prstGeom>
        </p:spPr>
      </p:pic>
      <p:pic>
        <p:nvPicPr>
          <p:cNvPr id="14" name="图片 13">
            <a:extLst>
              <a:ext uri="{FF2B5EF4-FFF2-40B4-BE49-F238E27FC236}">
                <a16:creationId xmlns:a16="http://schemas.microsoft.com/office/drawing/2014/main" id="{0FD0B62C-8C5A-2749-A2C1-2D2353498230}"/>
              </a:ext>
            </a:extLst>
          </p:cNvPr>
          <p:cNvPicPr>
            <a:picLocks noChangeAspect="1"/>
          </p:cNvPicPr>
          <p:nvPr/>
        </p:nvPicPr>
        <p:blipFill>
          <a:blip r:embed="rId4"/>
          <a:stretch>
            <a:fillRect/>
          </a:stretch>
        </p:blipFill>
        <p:spPr>
          <a:xfrm>
            <a:off x="4563767" y="3055009"/>
            <a:ext cx="1504877" cy="1834517"/>
          </a:xfrm>
          <a:prstGeom prst="rect">
            <a:avLst/>
          </a:prstGeom>
        </p:spPr>
      </p:pic>
      <p:pic>
        <p:nvPicPr>
          <p:cNvPr id="16" name="图片 15">
            <a:extLst>
              <a:ext uri="{FF2B5EF4-FFF2-40B4-BE49-F238E27FC236}">
                <a16:creationId xmlns:a16="http://schemas.microsoft.com/office/drawing/2014/main" id="{9414AFD2-131C-7042-951C-61A7D01609B1}"/>
              </a:ext>
            </a:extLst>
          </p:cNvPr>
          <p:cNvPicPr>
            <a:picLocks noChangeAspect="1"/>
          </p:cNvPicPr>
          <p:nvPr/>
        </p:nvPicPr>
        <p:blipFill>
          <a:blip r:embed="rId5"/>
          <a:stretch>
            <a:fillRect/>
          </a:stretch>
        </p:blipFill>
        <p:spPr>
          <a:xfrm>
            <a:off x="6202010" y="3521146"/>
            <a:ext cx="4498815" cy="2999210"/>
          </a:xfrm>
          <a:prstGeom prst="rect">
            <a:avLst/>
          </a:prstGeom>
        </p:spPr>
      </p:pic>
      <p:pic>
        <p:nvPicPr>
          <p:cNvPr id="18" name="图片 17">
            <a:extLst>
              <a:ext uri="{FF2B5EF4-FFF2-40B4-BE49-F238E27FC236}">
                <a16:creationId xmlns:a16="http://schemas.microsoft.com/office/drawing/2014/main" id="{992EB961-8973-F849-94F5-4A8C5131C676}"/>
              </a:ext>
            </a:extLst>
          </p:cNvPr>
          <p:cNvPicPr>
            <a:picLocks noChangeAspect="1"/>
          </p:cNvPicPr>
          <p:nvPr/>
        </p:nvPicPr>
        <p:blipFill>
          <a:blip r:embed="rId6"/>
          <a:stretch>
            <a:fillRect/>
          </a:stretch>
        </p:blipFill>
        <p:spPr>
          <a:xfrm>
            <a:off x="1712173" y="4962735"/>
            <a:ext cx="2751776" cy="1834517"/>
          </a:xfrm>
          <a:prstGeom prst="rect">
            <a:avLst/>
          </a:prstGeom>
        </p:spPr>
      </p:pic>
      <p:pic>
        <p:nvPicPr>
          <p:cNvPr id="4" name="图片 3">
            <a:extLst>
              <a:ext uri="{FF2B5EF4-FFF2-40B4-BE49-F238E27FC236}">
                <a16:creationId xmlns:a16="http://schemas.microsoft.com/office/drawing/2014/main" id="{CD4814F8-6640-5147-B67F-114EAF191066}"/>
              </a:ext>
            </a:extLst>
          </p:cNvPr>
          <p:cNvPicPr>
            <a:picLocks noChangeAspect="1"/>
          </p:cNvPicPr>
          <p:nvPr/>
        </p:nvPicPr>
        <p:blipFill>
          <a:blip r:embed="rId7"/>
          <a:stretch>
            <a:fillRect/>
          </a:stretch>
        </p:blipFill>
        <p:spPr>
          <a:xfrm>
            <a:off x="6154642" y="81826"/>
            <a:ext cx="2451034" cy="1645101"/>
          </a:xfrm>
          <a:prstGeom prst="rect">
            <a:avLst/>
          </a:prstGeom>
        </p:spPr>
      </p:pic>
      <p:pic>
        <p:nvPicPr>
          <p:cNvPr id="7" name="图片 6">
            <a:extLst>
              <a:ext uri="{FF2B5EF4-FFF2-40B4-BE49-F238E27FC236}">
                <a16:creationId xmlns:a16="http://schemas.microsoft.com/office/drawing/2014/main" id="{92802539-B6F0-404C-A3B7-27C99183E8FB}"/>
              </a:ext>
            </a:extLst>
          </p:cNvPr>
          <p:cNvPicPr>
            <a:picLocks noChangeAspect="1"/>
          </p:cNvPicPr>
          <p:nvPr/>
        </p:nvPicPr>
        <p:blipFill>
          <a:blip r:embed="rId8"/>
          <a:stretch>
            <a:fillRect/>
          </a:stretch>
        </p:blipFill>
        <p:spPr>
          <a:xfrm>
            <a:off x="8677749" y="87961"/>
            <a:ext cx="1470621" cy="1645101"/>
          </a:xfrm>
          <a:prstGeom prst="rect">
            <a:avLst/>
          </a:prstGeom>
        </p:spPr>
      </p:pic>
      <p:pic>
        <p:nvPicPr>
          <p:cNvPr id="10" name="图片 9">
            <a:extLst>
              <a:ext uri="{FF2B5EF4-FFF2-40B4-BE49-F238E27FC236}">
                <a16:creationId xmlns:a16="http://schemas.microsoft.com/office/drawing/2014/main" id="{C85F941F-DC52-EB42-B6C8-19D9CBD7F1DE}"/>
              </a:ext>
            </a:extLst>
          </p:cNvPr>
          <p:cNvPicPr>
            <a:picLocks noChangeAspect="1"/>
          </p:cNvPicPr>
          <p:nvPr/>
        </p:nvPicPr>
        <p:blipFill>
          <a:blip r:embed="rId9"/>
          <a:stretch>
            <a:fillRect/>
          </a:stretch>
        </p:blipFill>
        <p:spPr>
          <a:xfrm>
            <a:off x="2365606" y="355463"/>
            <a:ext cx="3663018" cy="2458568"/>
          </a:xfrm>
          <a:prstGeom prst="rect">
            <a:avLst/>
          </a:prstGeom>
        </p:spPr>
      </p:pic>
      <p:pic>
        <p:nvPicPr>
          <p:cNvPr id="13" name="图片 12">
            <a:extLst>
              <a:ext uri="{FF2B5EF4-FFF2-40B4-BE49-F238E27FC236}">
                <a16:creationId xmlns:a16="http://schemas.microsoft.com/office/drawing/2014/main" id="{C6B35753-3172-5E4D-9B0E-B1779D59A950}"/>
              </a:ext>
            </a:extLst>
          </p:cNvPr>
          <p:cNvPicPr>
            <a:picLocks noChangeAspect="1"/>
          </p:cNvPicPr>
          <p:nvPr/>
        </p:nvPicPr>
        <p:blipFill>
          <a:blip r:embed="rId10"/>
          <a:stretch>
            <a:fillRect/>
          </a:stretch>
        </p:blipFill>
        <p:spPr>
          <a:xfrm>
            <a:off x="6154642" y="1784354"/>
            <a:ext cx="2451034" cy="1645101"/>
          </a:xfrm>
          <a:prstGeom prst="rect">
            <a:avLst/>
          </a:prstGeom>
        </p:spPr>
      </p:pic>
      <p:pic>
        <p:nvPicPr>
          <p:cNvPr id="17" name="图片 16">
            <a:extLst>
              <a:ext uri="{FF2B5EF4-FFF2-40B4-BE49-F238E27FC236}">
                <a16:creationId xmlns:a16="http://schemas.microsoft.com/office/drawing/2014/main" id="{C08294E9-04EB-3B4C-8054-2D2C1F0E24CD}"/>
              </a:ext>
            </a:extLst>
          </p:cNvPr>
          <p:cNvPicPr>
            <a:picLocks noChangeAspect="1"/>
          </p:cNvPicPr>
          <p:nvPr/>
        </p:nvPicPr>
        <p:blipFill>
          <a:blip r:embed="rId11"/>
          <a:stretch>
            <a:fillRect/>
          </a:stretch>
        </p:blipFill>
        <p:spPr>
          <a:xfrm>
            <a:off x="8677748" y="1784353"/>
            <a:ext cx="1470621" cy="1645101"/>
          </a:xfrm>
          <a:prstGeom prst="rect">
            <a:avLst/>
          </a:prstGeom>
        </p:spPr>
      </p:pic>
      <p:sp>
        <p:nvSpPr>
          <p:cNvPr id="19" name="文本框 18">
            <a:extLst>
              <a:ext uri="{FF2B5EF4-FFF2-40B4-BE49-F238E27FC236}">
                <a16:creationId xmlns:a16="http://schemas.microsoft.com/office/drawing/2014/main" id="{F0BE137B-FDAC-5049-A1CD-042DA0FF9139}"/>
              </a:ext>
            </a:extLst>
          </p:cNvPr>
          <p:cNvSpPr txBox="1"/>
          <p:nvPr/>
        </p:nvSpPr>
        <p:spPr>
          <a:xfrm>
            <a:off x="6139813" y="1401030"/>
            <a:ext cx="2501900" cy="307777"/>
          </a:xfrm>
          <a:prstGeom prst="rect">
            <a:avLst/>
          </a:prstGeom>
          <a:noFill/>
        </p:spPr>
        <p:txBody>
          <a:bodyPr wrap="square" rtlCol="0">
            <a:spAutoFit/>
          </a:bodyPr>
          <a:lstStyle/>
          <a:p>
            <a:pPr algn="ctr"/>
            <a:r>
              <a:rPr kumimoji="1" lang="en-US" altLang="zh-CN" sz="1400" b="1" dirty="0">
                <a:solidFill>
                  <a:schemeClr val="bg1">
                    <a:lumMod val="95000"/>
                  </a:schemeClr>
                </a:solidFill>
              </a:rPr>
              <a:t>Scharr</a:t>
            </a:r>
            <a:endParaRPr kumimoji="1" lang="zh-CN" altLang="en-US" sz="1400" b="1" dirty="0">
              <a:solidFill>
                <a:schemeClr val="bg1">
                  <a:lumMod val="95000"/>
                </a:schemeClr>
              </a:solidFill>
            </a:endParaRPr>
          </a:p>
        </p:txBody>
      </p:sp>
      <p:sp>
        <p:nvSpPr>
          <p:cNvPr id="20" name="文本框 19">
            <a:extLst>
              <a:ext uri="{FF2B5EF4-FFF2-40B4-BE49-F238E27FC236}">
                <a16:creationId xmlns:a16="http://schemas.microsoft.com/office/drawing/2014/main" id="{C5756115-2CBD-364F-8A8F-988DC2F00E64}"/>
              </a:ext>
            </a:extLst>
          </p:cNvPr>
          <p:cNvSpPr txBox="1"/>
          <p:nvPr/>
        </p:nvSpPr>
        <p:spPr>
          <a:xfrm>
            <a:off x="6139813" y="3121223"/>
            <a:ext cx="2501900" cy="307777"/>
          </a:xfrm>
          <a:prstGeom prst="rect">
            <a:avLst/>
          </a:prstGeom>
          <a:noFill/>
        </p:spPr>
        <p:txBody>
          <a:bodyPr wrap="square" rtlCol="0">
            <a:spAutoFit/>
          </a:bodyPr>
          <a:lstStyle/>
          <a:p>
            <a:pPr algn="ctr"/>
            <a:r>
              <a:rPr kumimoji="1" lang="en-US" altLang="zh-CN" sz="1400" b="1" dirty="0">
                <a:solidFill>
                  <a:schemeClr val="bg1"/>
                </a:solidFill>
              </a:rPr>
              <a:t>FT</a:t>
            </a:r>
            <a:endParaRPr kumimoji="1" lang="zh-CN" altLang="en-US" sz="1400" b="1" dirty="0">
              <a:solidFill>
                <a:schemeClr val="bg1"/>
              </a:solidFill>
            </a:endParaRPr>
          </a:p>
        </p:txBody>
      </p:sp>
      <p:sp>
        <p:nvSpPr>
          <p:cNvPr id="21" name="文本框 20">
            <a:extLst>
              <a:ext uri="{FF2B5EF4-FFF2-40B4-BE49-F238E27FC236}">
                <a16:creationId xmlns:a16="http://schemas.microsoft.com/office/drawing/2014/main" id="{9B8F5FD3-A606-204B-B99A-63B7F4E4256F}"/>
              </a:ext>
            </a:extLst>
          </p:cNvPr>
          <p:cNvSpPr txBox="1"/>
          <p:nvPr/>
        </p:nvSpPr>
        <p:spPr>
          <a:xfrm>
            <a:off x="1923873" y="4579343"/>
            <a:ext cx="2501900" cy="307777"/>
          </a:xfrm>
          <a:prstGeom prst="rect">
            <a:avLst/>
          </a:prstGeom>
          <a:noFill/>
        </p:spPr>
        <p:txBody>
          <a:bodyPr wrap="square" rtlCol="0">
            <a:spAutoFit/>
          </a:bodyPr>
          <a:lstStyle/>
          <a:p>
            <a:pPr algn="ctr"/>
            <a:r>
              <a:rPr kumimoji="1" lang="en-US" altLang="zh-CN" sz="1400" b="1" dirty="0"/>
              <a:t>Scharr</a:t>
            </a:r>
            <a:endParaRPr kumimoji="1" lang="zh-CN" altLang="en-US" sz="1400" b="1" dirty="0"/>
          </a:p>
        </p:txBody>
      </p:sp>
      <p:sp>
        <p:nvSpPr>
          <p:cNvPr id="23" name="文本框 22">
            <a:extLst>
              <a:ext uri="{FF2B5EF4-FFF2-40B4-BE49-F238E27FC236}">
                <a16:creationId xmlns:a16="http://schemas.microsoft.com/office/drawing/2014/main" id="{DC9C29CF-B7CF-7249-A0FE-78D0AE304548}"/>
              </a:ext>
            </a:extLst>
          </p:cNvPr>
          <p:cNvSpPr txBox="1"/>
          <p:nvPr/>
        </p:nvSpPr>
        <p:spPr>
          <a:xfrm>
            <a:off x="1837111" y="6492875"/>
            <a:ext cx="2501900" cy="307777"/>
          </a:xfrm>
          <a:prstGeom prst="rect">
            <a:avLst/>
          </a:prstGeom>
          <a:noFill/>
        </p:spPr>
        <p:txBody>
          <a:bodyPr wrap="square" rtlCol="0">
            <a:spAutoFit/>
          </a:bodyPr>
          <a:lstStyle/>
          <a:p>
            <a:pPr algn="ctr"/>
            <a:r>
              <a:rPr kumimoji="1" lang="en-US" altLang="zh-CN" sz="1400" b="1" dirty="0">
                <a:solidFill>
                  <a:schemeClr val="bg1"/>
                </a:solidFill>
              </a:rPr>
              <a:t>FT</a:t>
            </a:r>
            <a:endParaRPr kumimoji="1" lang="zh-CN" altLang="en-US" sz="1400" b="1" dirty="0">
              <a:solidFill>
                <a:schemeClr val="bg1"/>
              </a:solidFill>
            </a:endParaRPr>
          </a:p>
        </p:txBody>
      </p:sp>
    </p:spTree>
    <p:extLst>
      <p:ext uri="{BB962C8B-B14F-4D97-AF65-F5344CB8AC3E}">
        <p14:creationId xmlns:p14="http://schemas.microsoft.com/office/powerpoint/2010/main" val="210084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15615-904F-E547-B380-4FE2B0242F39}"/>
              </a:ext>
            </a:extLst>
          </p:cNvPr>
          <p:cNvSpPr>
            <a:spLocks noGrp="1"/>
          </p:cNvSpPr>
          <p:nvPr>
            <p:ph type="title"/>
          </p:nvPr>
        </p:nvSpPr>
        <p:spPr/>
        <p:txBody>
          <a:bodyPr/>
          <a:lstStyle/>
          <a:p>
            <a:r>
              <a:rPr kumimoji="1" lang="en-US" altLang="zh-CN" dirty="0">
                <a:latin typeface="+mj-ea"/>
              </a:rPr>
              <a:t>extended</a:t>
            </a:r>
            <a:r>
              <a:rPr kumimoji="1" lang="zh-CN" altLang="en-US" dirty="0">
                <a:latin typeface="+mj-ea"/>
              </a:rPr>
              <a:t> </a:t>
            </a:r>
            <a:r>
              <a:rPr kumimoji="1" lang="en-US" altLang="zh-CN" dirty="0">
                <a:latin typeface="+mj-ea"/>
              </a:rPr>
              <a:t>FT</a:t>
            </a:r>
            <a:r>
              <a:rPr kumimoji="1" lang="zh-CN" altLang="en-US" dirty="0">
                <a:latin typeface="+mj-ea"/>
              </a:rPr>
              <a:t> </a:t>
            </a:r>
            <a:r>
              <a:rPr kumimoji="1" lang="en-US" altLang="zh-CN" dirty="0">
                <a:latin typeface="+mj-ea"/>
              </a:rPr>
              <a:t>Saliency</a:t>
            </a:r>
            <a:endParaRPr kumimoji="1" lang="zh-CN" altLang="en-US" dirty="0">
              <a:latin typeface="+mj-ea"/>
            </a:endParaRPr>
          </a:p>
        </p:txBody>
      </p:sp>
      <p:sp>
        <p:nvSpPr>
          <p:cNvPr id="4" name="内容占位符 3">
            <a:extLst>
              <a:ext uri="{FF2B5EF4-FFF2-40B4-BE49-F238E27FC236}">
                <a16:creationId xmlns:a16="http://schemas.microsoft.com/office/drawing/2014/main" id="{FDB68238-4C82-6E42-B631-7F6067D42E3E}"/>
              </a:ext>
            </a:extLst>
          </p:cNvPr>
          <p:cNvSpPr>
            <a:spLocks noGrp="1"/>
          </p:cNvSpPr>
          <p:nvPr>
            <p:ph idx="1"/>
          </p:nvPr>
        </p:nvSpPr>
        <p:spPr>
          <a:xfrm>
            <a:off x="838200" y="1652004"/>
            <a:ext cx="10515600" cy="4351338"/>
          </a:xfrm>
        </p:spPr>
        <p:txBody>
          <a:bodyPr/>
          <a:lstStyle/>
          <a:p>
            <a:r>
              <a:rPr lang="en-US" altLang="zh-CN" dirty="0"/>
              <a:t>update &amp; not update energy function with each seam </a:t>
            </a:r>
          </a:p>
        </p:txBody>
      </p:sp>
      <p:pic>
        <p:nvPicPr>
          <p:cNvPr id="22" name="图片 21">
            <a:extLst>
              <a:ext uri="{FF2B5EF4-FFF2-40B4-BE49-F238E27FC236}">
                <a16:creationId xmlns:a16="http://schemas.microsoft.com/office/drawing/2014/main" id="{3F7C6A4E-74FB-114B-95B0-B8D9B3CBB3A1}"/>
              </a:ext>
            </a:extLst>
          </p:cNvPr>
          <p:cNvPicPr>
            <a:picLocks noChangeAspect="1"/>
          </p:cNvPicPr>
          <p:nvPr/>
        </p:nvPicPr>
        <p:blipFill>
          <a:blip r:embed="rId2"/>
          <a:stretch>
            <a:fillRect/>
          </a:stretch>
        </p:blipFill>
        <p:spPr>
          <a:xfrm>
            <a:off x="5735014" y="2506601"/>
            <a:ext cx="2286975" cy="2787932"/>
          </a:xfrm>
          <a:prstGeom prst="rect">
            <a:avLst/>
          </a:prstGeom>
        </p:spPr>
      </p:pic>
      <p:pic>
        <p:nvPicPr>
          <p:cNvPr id="23" name="图片 22">
            <a:extLst>
              <a:ext uri="{FF2B5EF4-FFF2-40B4-BE49-F238E27FC236}">
                <a16:creationId xmlns:a16="http://schemas.microsoft.com/office/drawing/2014/main" id="{83DFFFB8-E3F6-5641-9760-018CCA3A8413}"/>
              </a:ext>
            </a:extLst>
          </p:cNvPr>
          <p:cNvPicPr>
            <a:picLocks noChangeAspect="1"/>
          </p:cNvPicPr>
          <p:nvPr/>
        </p:nvPicPr>
        <p:blipFill>
          <a:blip r:embed="rId3"/>
          <a:stretch>
            <a:fillRect/>
          </a:stretch>
        </p:blipFill>
        <p:spPr>
          <a:xfrm>
            <a:off x="1131601" y="2506601"/>
            <a:ext cx="4181899" cy="2787932"/>
          </a:xfrm>
          <a:prstGeom prst="rect">
            <a:avLst/>
          </a:prstGeom>
        </p:spPr>
      </p:pic>
      <p:sp>
        <p:nvSpPr>
          <p:cNvPr id="24" name="文本框 23">
            <a:extLst>
              <a:ext uri="{FF2B5EF4-FFF2-40B4-BE49-F238E27FC236}">
                <a16:creationId xmlns:a16="http://schemas.microsoft.com/office/drawing/2014/main" id="{407D7516-E05D-2E4C-9A9C-B26906BE46E9}"/>
              </a:ext>
            </a:extLst>
          </p:cNvPr>
          <p:cNvSpPr txBox="1"/>
          <p:nvPr/>
        </p:nvSpPr>
        <p:spPr>
          <a:xfrm>
            <a:off x="1276166" y="4986756"/>
            <a:ext cx="3802160" cy="307777"/>
          </a:xfrm>
          <a:prstGeom prst="rect">
            <a:avLst/>
          </a:prstGeom>
          <a:noFill/>
        </p:spPr>
        <p:txBody>
          <a:bodyPr wrap="square" rtlCol="0">
            <a:spAutoFit/>
          </a:bodyPr>
          <a:lstStyle/>
          <a:p>
            <a:pPr algn="ctr"/>
            <a:r>
              <a:rPr kumimoji="1" lang="en-US" altLang="zh-CN" sz="1400" b="1" dirty="0">
                <a:solidFill>
                  <a:schemeClr val="bg1"/>
                </a:solidFill>
              </a:rPr>
              <a:t>FT</a:t>
            </a:r>
            <a:endParaRPr kumimoji="1" lang="zh-CN" altLang="en-US" sz="1400" b="1" dirty="0">
              <a:solidFill>
                <a:schemeClr val="bg1"/>
              </a:solidFill>
            </a:endParaRPr>
          </a:p>
        </p:txBody>
      </p:sp>
      <p:pic>
        <p:nvPicPr>
          <p:cNvPr id="12" name="图片 11">
            <a:extLst>
              <a:ext uri="{FF2B5EF4-FFF2-40B4-BE49-F238E27FC236}">
                <a16:creationId xmlns:a16="http://schemas.microsoft.com/office/drawing/2014/main" id="{19617BE3-8D50-C14F-A226-0F467B2DB9E1}"/>
              </a:ext>
            </a:extLst>
          </p:cNvPr>
          <p:cNvPicPr>
            <a:picLocks noChangeAspect="1"/>
          </p:cNvPicPr>
          <p:nvPr/>
        </p:nvPicPr>
        <p:blipFill>
          <a:blip r:embed="rId4"/>
          <a:stretch>
            <a:fillRect/>
          </a:stretch>
        </p:blipFill>
        <p:spPr>
          <a:xfrm>
            <a:off x="8447619" y="2506601"/>
            <a:ext cx="2504804" cy="2787956"/>
          </a:xfrm>
          <a:prstGeom prst="rect">
            <a:avLst/>
          </a:prstGeom>
        </p:spPr>
      </p:pic>
      <p:sp>
        <p:nvSpPr>
          <p:cNvPr id="14" name="椭圆 13">
            <a:extLst>
              <a:ext uri="{FF2B5EF4-FFF2-40B4-BE49-F238E27FC236}">
                <a16:creationId xmlns:a16="http://schemas.microsoft.com/office/drawing/2014/main" id="{E8695392-B263-5748-B1BC-F5CCAA031CE8}"/>
              </a:ext>
            </a:extLst>
          </p:cNvPr>
          <p:cNvSpPr/>
          <p:nvPr/>
        </p:nvSpPr>
        <p:spPr>
          <a:xfrm>
            <a:off x="5735014" y="4194629"/>
            <a:ext cx="781900" cy="79212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3B4BE0E6-D3E1-5D42-9233-55711DB58025}"/>
              </a:ext>
            </a:extLst>
          </p:cNvPr>
          <p:cNvSpPr/>
          <p:nvPr/>
        </p:nvSpPr>
        <p:spPr>
          <a:xfrm>
            <a:off x="7173268" y="4348515"/>
            <a:ext cx="781900" cy="79212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2D27FC87-0C00-054A-BC66-B1E2AF057312}"/>
              </a:ext>
            </a:extLst>
          </p:cNvPr>
          <p:cNvSpPr/>
          <p:nvPr/>
        </p:nvSpPr>
        <p:spPr>
          <a:xfrm>
            <a:off x="8443503" y="4255659"/>
            <a:ext cx="781900" cy="79212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0ABE8CD9-C63B-D04C-8E9B-43AB1A2636BB}"/>
              </a:ext>
            </a:extLst>
          </p:cNvPr>
          <p:cNvSpPr/>
          <p:nvPr/>
        </p:nvSpPr>
        <p:spPr>
          <a:xfrm>
            <a:off x="9881757" y="4348516"/>
            <a:ext cx="781900" cy="79212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187712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8719A5F-5B9A-944D-9488-DF8FBAD3252B}"/>
              </a:ext>
            </a:extLst>
          </p:cNvPr>
          <p:cNvPicPr>
            <a:picLocks noChangeAspect="1"/>
          </p:cNvPicPr>
          <p:nvPr/>
        </p:nvPicPr>
        <p:blipFill>
          <a:blip r:embed="rId2"/>
          <a:stretch>
            <a:fillRect/>
          </a:stretch>
        </p:blipFill>
        <p:spPr>
          <a:xfrm>
            <a:off x="8559039" y="3400025"/>
            <a:ext cx="2530389" cy="2816433"/>
          </a:xfrm>
          <a:prstGeom prst="rect">
            <a:avLst/>
          </a:prstGeom>
        </p:spPr>
      </p:pic>
      <p:sp>
        <p:nvSpPr>
          <p:cNvPr id="2" name="标题 1">
            <a:extLst>
              <a:ext uri="{FF2B5EF4-FFF2-40B4-BE49-F238E27FC236}">
                <a16:creationId xmlns:a16="http://schemas.microsoft.com/office/drawing/2014/main" id="{49E15615-904F-E547-B380-4FE2B0242F39}"/>
              </a:ext>
            </a:extLst>
          </p:cNvPr>
          <p:cNvSpPr>
            <a:spLocks noGrp="1"/>
          </p:cNvSpPr>
          <p:nvPr>
            <p:ph type="title"/>
          </p:nvPr>
        </p:nvSpPr>
        <p:spPr/>
        <p:txBody>
          <a:bodyPr/>
          <a:lstStyle/>
          <a:p>
            <a:r>
              <a:rPr kumimoji="1" lang="en-US" altLang="zh-CN" dirty="0">
                <a:latin typeface="+mj-ea"/>
              </a:rPr>
              <a:t>extended</a:t>
            </a:r>
            <a:r>
              <a:rPr kumimoji="1" lang="zh-CN" altLang="en-US" dirty="0">
                <a:latin typeface="+mj-ea"/>
              </a:rPr>
              <a:t> </a:t>
            </a:r>
            <a:r>
              <a:rPr kumimoji="1" lang="en-US" altLang="zh-CN" dirty="0">
                <a:latin typeface="+mj-ea"/>
              </a:rPr>
              <a:t>FT</a:t>
            </a:r>
            <a:r>
              <a:rPr kumimoji="1" lang="zh-CN" altLang="en-US" dirty="0">
                <a:latin typeface="+mj-ea"/>
              </a:rPr>
              <a:t> </a:t>
            </a:r>
            <a:r>
              <a:rPr kumimoji="1" lang="en-US" altLang="zh-CN" dirty="0">
                <a:latin typeface="+mj-ea"/>
              </a:rPr>
              <a:t>Saliency</a:t>
            </a:r>
            <a:endParaRPr kumimoji="1" lang="zh-CN" altLang="en-US" dirty="0">
              <a:latin typeface="+mj-ea"/>
            </a:endParaRPr>
          </a:p>
        </p:txBody>
      </p:sp>
      <p:sp>
        <p:nvSpPr>
          <p:cNvPr id="4" name="内容占位符 3">
            <a:extLst>
              <a:ext uri="{FF2B5EF4-FFF2-40B4-BE49-F238E27FC236}">
                <a16:creationId xmlns:a16="http://schemas.microsoft.com/office/drawing/2014/main" id="{FDB68238-4C82-6E42-B631-7F6067D42E3E}"/>
              </a:ext>
            </a:extLst>
          </p:cNvPr>
          <p:cNvSpPr>
            <a:spLocks noGrp="1"/>
          </p:cNvSpPr>
          <p:nvPr>
            <p:ph idx="1"/>
          </p:nvPr>
        </p:nvSpPr>
        <p:spPr>
          <a:xfrm>
            <a:off x="838200" y="1652004"/>
            <a:ext cx="10515600" cy="4351338"/>
          </a:xfrm>
        </p:spPr>
        <p:txBody>
          <a:bodyPr/>
          <a:lstStyle/>
          <a:p>
            <a:r>
              <a:rPr lang="en-US" altLang="zh-CN" dirty="0"/>
              <a:t>FT Saliency with forward energy</a:t>
            </a:r>
          </a:p>
        </p:txBody>
      </p:sp>
      <p:pic>
        <p:nvPicPr>
          <p:cNvPr id="13" name="图片 12">
            <a:extLst>
              <a:ext uri="{FF2B5EF4-FFF2-40B4-BE49-F238E27FC236}">
                <a16:creationId xmlns:a16="http://schemas.microsoft.com/office/drawing/2014/main" id="{55EC2677-4F9D-F54C-B338-FFF9A6D63C5D}"/>
              </a:ext>
            </a:extLst>
          </p:cNvPr>
          <p:cNvPicPr>
            <a:picLocks noChangeAspect="1"/>
          </p:cNvPicPr>
          <p:nvPr/>
        </p:nvPicPr>
        <p:blipFill>
          <a:blip r:embed="rId3"/>
          <a:stretch>
            <a:fillRect/>
          </a:stretch>
        </p:blipFill>
        <p:spPr>
          <a:xfrm>
            <a:off x="3600851" y="2177845"/>
            <a:ext cx="4990297" cy="1097264"/>
          </a:xfrm>
          <a:prstGeom prst="rect">
            <a:avLst/>
          </a:prstGeom>
        </p:spPr>
      </p:pic>
      <p:pic>
        <p:nvPicPr>
          <p:cNvPr id="15" name="图片 14">
            <a:extLst>
              <a:ext uri="{FF2B5EF4-FFF2-40B4-BE49-F238E27FC236}">
                <a16:creationId xmlns:a16="http://schemas.microsoft.com/office/drawing/2014/main" id="{ACE4E33F-4832-CB4C-B89D-EEC2FFDFB22E}"/>
              </a:ext>
            </a:extLst>
          </p:cNvPr>
          <p:cNvPicPr>
            <a:picLocks noChangeAspect="1"/>
          </p:cNvPicPr>
          <p:nvPr/>
        </p:nvPicPr>
        <p:blipFill>
          <a:blip r:embed="rId4"/>
          <a:stretch>
            <a:fillRect/>
          </a:stretch>
        </p:blipFill>
        <p:spPr>
          <a:xfrm>
            <a:off x="5705985" y="3429000"/>
            <a:ext cx="2286975" cy="2787932"/>
          </a:xfrm>
          <a:prstGeom prst="rect">
            <a:avLst/>
          </a:prstGeom>
        </p:spPr>
      </p:pic>
      <p:pic>
        <p:nvPicPr>
          <p:cNvPr id="16" name="图片 15">
            <a:extLst>
              <a:ext uri="{FF2B5EF4-FFF2-40B4-BE49-F238E27FC236}">
                <a16:creationId xmlns:a16="http://schemas.microsoft.com/office/drawing/2014/main" id="{D6F385E4-90FC-5949-97DC-9DEA32B0A6CF}"/>
              </a:ext>
            </a:extLst>
          </p:cNvPr>
          <p:cNvPicPr>
            <a:picLocks noChangeAspect="1"/>
          </p:cNvPicPr>
          <p:nvPr/>
        </p:nvPicPr>
        <p:blipFill>
          <a:blip r:embed="rId5"/>
          <a:stretch>
            <a:fillRect/>
          </a:stretch>
        </p:blipFill>
        <p:spPr>
          <a:xfrm>
            <a:off x="1102572" y="3429000"/>
            <a:ext cx="4181899" cy="2787932"/>
          </a:xfrm>
          <a:prstGeom prst="rect">
            <a:avLst/>
          </a:prstGeom>
        </p:spPr>
      </p:pic>
      <p:sp>
        <p:nvSpPr>
          <p:cNvPr id="17" name="文本框 16">
            <a:extLst>
              <a:ext uri="{FF2B5EF4-FFF2-40B4-BE49-F238E27FC236}">
                <a16:creationId xmlns:a16="http://schemas.microsoft.com/office/drawing/2014/main" id="{44A9FB47-62EE-C840-B743-54D176D82521}"/>
              </a:ext>
            </a:extLst>
          </p:cNvPr>
          <p:cNvSpPr txBox="1"/>
          <p:nvPr/>
        </p:nvSpPr>
        <p:spPr>
          <a:xfrm>
            <a:off x="1247137" y="5909155"/>
            <a:ext cx="3802160" cy="307777"/>
          </a:xfrm>
          <a:prstGeom prst="rect">
            <a:avLst/>
          </a:prstGeom>
          <a:noFill/>
        </p:spPr>
        <p:txBody>
          <a:bodyPr wrap="square" rtlCol="0">
            <a:spAutoFit/>
          </a:bodyPr>
          <a:lstStyle/>
          <a:p>
            <a:pPr algn="ctr"/>
            <a:r>
              <a:rPr kumimoji="1" lang="en-US" altLang="zh-CN" sz="1400" b="1" dirty="0">
                <a:solidFill>
                  <a:schemeClr val="bg1"/>
                </a:solidFill>
              </a:rPr>
              <a:t>FT</a:t>
            </a:r>
            <a:endParaRPr kumimoji="1" lang="zh-CN" altLang="en-US" sz="1400" b="1" dirty="0">
              <a:solidFill>
                <a:schemeClr val="bg1"/>
              </a:solidFill>
            </a:endParaRPr>
          </a:p>
        </p:txBody>
      </p:sp>
      <p:sp>
        <p:nvSpPr>
          <p:cNvPr id="18" name="椭圆 17">
            <a:extLst>
              <a:ext uri="{FF2B5EF4-FFF2-40B4-BE49-F238E27FC236}">
                <a16:creationId xmlns:a16="http://schemas.microsoft.com/office/drawing/2014/main" id="{90DEE42C-80BD-0741-9FD8-859CA3955850}"/>
              </a:ext>
            </a:extLst>
          </p:cNvPr>
          <p:cNvSpPr/>
          <p:nvPr/>
        </p:nvSpPr>
        <p:spPr>
          <a:xfrm>
            <a:off x="5705985" y="5117028"/>
            <a:ext cx="781900" cy="79212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880B557B-8820-7B4C-B4D2-F49C05B6DBDA}"/>
              </a:ext>
            </a:extLst>
          </p:cNvPr>
          <p:cNvSpPr/>
          <p:nvPr/>
        </p:nvSpPr>
        <p:spPr>
          <a:xfrm>
            <a:off x="8559039" y="5273673"/>
            <a:ext cx="781900" cy="79212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1709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1579</Words>
  <Application>Microsoft Macintosh PowerPoint</Application>
  <PresentationFormat>宽屏</PresentationFormat>
  <Paragraphs>237</Paragraphs>
  <Slides>47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等线</vt:lpstr>
      <vt:lpstr>等线 Light</vt:lpstr>
      <vt:lpstr>SimHei</vt:lpstr>
      <vt:lpstr>微软雅黑</vt:lpstr>
      <vt:lpstr>Arial</vt:lpstr>
      <vt:lpstr>Times New Roman</vt:lpstr>
      <vt:lpstr>Office 主题​​</vt:lpstr>
      <vt:lpstr>第三组project</vt:lpstr>
      <vt:lpstr>能量函数探究</vt:lpstr>
      <vt:lpstr>Gradient: different operators</vt:lpstr>
      <vt:lpstr>Local Entropy &amp; Gradient</vt:lpstr>
      <vt:lpstr>Forward energy</vt:lpstr>
      <vt:lpstr>FT Saliency</vt:lpstr>
      <vt:lpstr>FT Saliency</vt:lpstr>
      <vt:lpstr>extended FT Saliency</vt:lpstr>
      <vt:lpstr>extended FT Saliency</vt:lpstr>
      <vt:lpstr>extended FT Saliency</vt:lpstr>
      <vt:lpstr>extended FT Saliency</vt:lpstr>
      <vt:lpstr>a*Scharr + b*FT Saliency + c*depth</vt:lpstr>
      <vt:lpstr>a*Scharr + b*FT Saliency + c*depth</vt:lpstr>
      <vt:lpstr>a*Scharr + b*FT Saliency + c*depth</vt:lpstr>
      <vt:lpstr>a*Scharr + b*FT Saliency + c*depth</vt:lpstr>
      <vt:lpstr>特殊物体的检测和保护</vt:lpstr>
      <vt:lpstr>直线的检测和保护</vt:lpstr>
      <vt:lpstr>PowerPoint 演示文稿</vt:lpstr>
      <vt:lpstr>直线检测相关</vt:lpstr>
      <vt:lpstr>直线检测相关</vt:lpstr>
      <vt:lpstr>直线检测相关</vt:lpstr>
      <vt:lpstr>阈值的选取</vt:lpstr>
      <vt:lpstr>PowerPoint 演示文稿</vt:lpstr>
      <vt:lpstr>失败案例</vt:lpstr>
      <vt:lpstr>待改进的地方</vt:lpstr>
      <vt:lpstr>人脸检测</vt:lpstr>
      <vt:lpstr>PowerPoint 演示文稿</vt:lpstr>
      <vt:lpstr>PowerPoint 演示文稿</vt:lpstr>
      <vt:lpstr>失败案例</vt:lpstr>
      <vt:lpstr>动漫人脸检测</vt:lpstr>
      <vt:lpstr>PowerPoint 演示文稿</vt:lpstr>
      <vt:lpstr>PowerPoint 演示文稿</vt:lpstr>
      <vt:lpstr>或许可以改进的地方</vt:lpstr>
      <vt:lpstr>Seam carving不同实现方法时间效率的比较</vt:lpstr>
      <vt:lpstr>两种seam carving的实现方式</vt:lpstr>
      <vt:lpstr>两种seam carving的实现方式</vt:lpstr>
      <vt:lpstr>两种seam carving的实现方式</vt:lpstr>
      <vt:lpstr>两种seam carving的实现方式</vt:lpstr>
      <vt:lpstr>实现效果</vt:lpstr>
      <vt:lpstr>实现效果</vt:lpstr>
      <vt:lpstr>测试结果</vt:lpstr>
      <vt:lpstr>测试结果</vt:lpstr>
      <vt:lpstr>测试结果</vt:lpstr>
      <vt:lpstr>理论分析</vt:lpstr>
      <vt:lpstr>测试结论</vt:lpstr>
      <vt:lpstr>可能的改进</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第三组project</dc:title>
  <dc:creator>keaneu law</dc:creator>
  <cp:lastModifiedBy>李 华</cp:lastModifiedBy>
  <cp:revision>2</cp:revision>
  <dcterms:created xsi:type="dcterms:W3CDTF">2020-06-05T04:56:54Z</dcterms:created>
  <dcterms:modified xsi:type="dcterms:W3CDTF">2020-06-12T15:09:10Z</dcterms:modified>
</cp:coreProperties>
</file>